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Lst>
  <p:notesMasterIdLst>
    <p:notesMasterId r:id="rId42"/>
  </p:notesMasterIdLst>
  <p:sldIdLst>
    <p:sldId id="256" r:id="rId2"/>
    <p:sldId id="257" r:id="rId3"/>
    <p:sldId id="288" r:id="rId4"/>
    <p:sldId id="289" r:id="rId5"/>
    <p:sldId id="290" r:id="rId6"/>
    <p:sldId id="291" r:id="rId7"/>
    <p:sldId id="292" r:id="rId8"/>
    <p:sldId id="293" r:id="rId9"/>
    <p:sldId id="259" r:id="rId10"/>
    <p:sldId id="284" r:id="rId11"/>
    <p:sldId id="285" r:id="rId12"/>
    <p:sldId id="287" r:id="rId13"/>
    <p:sldId id="283" r:id="rId14"/>
    <p:sldId id="286" r:id="rId15"/>
    <p:sldId id="268" r:id="rId16"/>
    <p:sldId id="301" r:id="rId17"/>
    <p:sldId id="302" r:id="rId18"/>
    <p:sldId id="303" r:id="rId19"/>
    <p:sldId id="316" r:id="rId20"/>
    <p:sldId id="306" r:id="rId21"/>
    <p:sldId id="304" r:id="rId22"/>
    <p:sldId id="305" r:id="rId23"/>
    <p:sldId id="298" r:id="rId24"/>
    <p:sldId id="300" r:id="rId25"/>
    <p:sldId id="307" r:id="rId26"/>
    <p:sldId id="308" r:id="rId27"/>
    <p:sldId id="309" r:id="rId28"/>
    <p:sldId id="310" r:id="rId29"/>
    <p:sldId id="311" r:id="rId30"/>
    <p:sldId id="312" r:id="rId31"/>
    <p:sldId id="313" r:id="rId32"/>
    <p:sldId id="314" r:id="rId33"/>
    <p:sldId id="277" r:id="rId34"/>
    <p:sldId id="294" r:id="rId35"/>
    <p:sldId id="278" r:id="rId36"/>
    <p:sldId id="279" r:id="rId37"/>
    <p:sldId id="295" r:id="rId38"/>
    <p:sldId id="280" r:id="rId39"/>
    <p:sldId id="296" r:id="rId40"/>
    <p:sldId id="31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4584" autoAdjust="0"/>
  </p:normalViewPr>
  <p:slideViewPr>
    <p:cSldViewPr>
      <p:cViewPr>
        <p:scale>
          <a:sx n="88" d="100"/>
          <a:sy n="88" d="100"/>
        </p:scale>
        <p:origin x="30" y="492"/>
      </p:cViewPr>
      <p:guideLst>
        <p:guide orient="horz" pos="2160"/>
        <p:guide pos="2880"/>
      </p:guideLst>
    </p:cSldViewPr>
  </p:slideViewPr>
  <p:outlineViewPr>
    <p:cViewPr>
      <p:scale>
        <a:sx n="33" d="100"/>
        <a:sy n="33" d="100"/>
      </p:scale>
      <p:origin x="30" y="720"/>
    </p:cViewPr>
  </p:outlin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BC75D4-3A53-4495-A98F-4326947F07E2}" type="datetimeFigureOut">
              <a:rPr lang="en-US" smtClean="0"/>
              <a:pPr/>
              <a:t>5/23/2017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C74690-1C8B-4329-B4B6-6F64C47818CC}" type="slidenum">
              <a:rPr lang="en-US" smtClean="0"/>
              <a:pPr/>
              <a:t>‹#›</a:t>
            </a:fld>
            <a:endParaRPr lang="en-US"/>
          </a:p>
        </p:txBody>
      </p:sp>
    </p:spTree>
    <p:extLst>
      <p:ext uri="{BB962C8B-B14F-4D97-AF65-F5344CB8AC3E}">
        <p14:creationId xmlns:p14="http://schemas.microsoft.com/office/powerpoint/2010/main" val="1957747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jewishvirtuallibrary.org/jsource/Society_&amp;_Culture/Population_of_Israel.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jewishvirtuallibrary.org/jsource/Society_&amp;_Culture/Population_of_Israel.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omroepwest.nl/nieuws/3376621/Bijna-helft-van-de-kiezers-in-Haagse-Schilderswijk-stemde-DENK-ten-koste-van-PvdA"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Introduction:</a:t>
            </a:r>
            <a:endParaRPr lang="en-US" i="1"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a:t>
            </a:fld>
            <a:endParaRPr lang="en-US" dirty="0"/>
          </a:p>
        </p:txBody>
      </p:sp>
    </p:spTree>
    <p:extLst>
      <p:ext uri="{BB962C8B-B14F-4D97-AF65-F5344CB8AC3E}">
        <p14:creationId xmlns:p14="http://schemas.microsoft.com/office/powerpoint/2010/main" val="424238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8600" indent="-228600">
              <a:buAutoNum type="arabicPeriod"/>
            </a:pPr>
            <a:r>
              <a:rPr lang="en-US" b="1" dirty="0"/>
              <a:t>“Who</a:t>
            </a:r>
            <a:r>
              <a:rPr lang="en-US" b="1" baseline="0" dirty="0"/>
              <a:t> is a Jew?”: </a:t>
            </a:r>
            <a:r>
              <a:rPr lang="en-US" baseline="0" dirty="0"/>
              <a:t>For a people group to be enumerated, a clearly understood definition of who belongs to that group is imperative. We are each familiar with the rather complicated question: “Who is a Jew?” Although leaders among the Orthodox, Conservative, Reform and Reconstruction denominations may not agree on many substantive matters, they are united in rejecting among the whole of Israel, Yeshua-believing Jewish men and women. Our Messianic community is familiar with this. The question is a matter of continuing concern in Israel and is not uniformly answered in the Diaspora. Further, “Who is a Jew” is not a “Jewish” question, as Gentiles frequently seek explanation to this question. </a:t>
            </a:r>
          </a:p>
          <a:p>
            <a:pPr marL="228600" indent="-228600">
              <a:buNone/>
            </a:pPr>
            <a:endParaRPr lang="en-US" baseline="0" dirty="0"/>
          </a:p>
          <a:p>
            <a:pPr marL="228600" indent="-228600">
              <a:buNone/>
            </a:pPr>
            <a:r>
              <a:rPr lang="en-US" b="1" baseline="0" dirty="0"/>
              <a:t>2. People are transient: </a:t>
            </a:r>
            <a:r>
              <a:rPr lang="en-US" baseline="0" dirty="0"/>
              <a:t>Especially in today’s world, it seems few people remain in the same place for extended periods of time. This has shown to be particularly true in Jewish history. Sadly, we are today seeing this transience continue as record numbers of French-Jewish citizens are moving to Israel, due to increasing anti-Semitism in France. </a:t>
            </a:r>
          </a:p>
          <a:p>
            <a:pPr marL="228600" indent="-228600">
              <a:buNone/>
            </a:pPr>
            <a:endParaRPr lang="en-US" baseline="0" dirty="0"/>
          </a:p>
          <a:p>
            <a:pPr marL="228600" indent="-228600">
              <a:buNone/>
            </a:pPr>
            <a:r>
              <a:rPr lang="en-US" baseline="0" dirty="0"/>
              <a:t>	Because people are transient, double counting (being included both at home and a temporary residence), or missing the count (being away when a survey is conducted) are both very viable possibilities. </a:t>
            </a:r>
          </a:p>
          <a:p>
            <a:pPr marL="228600" indent="-228600">
              <a:buNone/>
            </a:pPr>
            <a:endParaRPr lang="en-US" baseline="0" dirty="0"/>
          </a:p>
          <a:p>
            <a:pPr marL="228600" indent="-228600">
              <a:buNone/>
            </a:pPr>
            <a:r>
              <a:rPr lang="en-US" b="1" baseline="0" dirty="0"/>
              <a:t>3. Data collection methodologies vary: </a:t>
            </a:r>
            <a:r>
              <a:rPr lang="en-US" b="0" baseline="0" dirty="0"/>
              <a:t>Collecting demographic data is tedious and comes at a steep cost. Several methods exist, each with pros and cons, but none of them perfect. Sometimes a demographic number is simply a community leader’s “best guess,” so many times “approximate” numbers are registered. </a:t>
            </a:r>
          </a:p>
          <a:p>
            <a:pPr marL="228600" indent="-228600">
              <a:buNone/>
            </a:pPr>
            <a:endParaRPr lang="en-US" b="0" baseline="0" dirty="0"/>
          </a:p>
          <a:p>
            <a:pPr marL="228600" indent="-228600">
              <a:buNone/>
            </a:pPr>
            <a:r>
              <a:rPr lang="en-US" b="0" baseline="0" dirty="0"/>
              <a:t>Other challenges to consider include: </a:t>
            </a:r>
            <a:endParaRPr lang="en-US" b="1" baseline="0" dirty="0"/>
          </a:p>
          <a:p>
            <a:pPr marL="228600" indent="-228600">
              <a:buNone/>
            </a:pPr>
            <a:r>
              <a:rPr lang="en-US" b="1" baseline="0" dirty="0"/>
              <a:t>4.  Birth &amp; Death rates, emigration and immigration and “passages” (people joining or leaving a subgroup by choice), which for the purposes of this paper includes Gentile conversations to Judaism, or Jewish people formally aligning with Christianity and/or Islam. </a:t>
            </a:r>
            <a:endParaRPr lang="en-US" b="0" baseline="0"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a:t>
            </a:fld>
            <a:endParaRPr lang="en-US" dirty="0"/>
          </a:p>
        </p:txBody>
      </p:sp>
    </p:spTree>
    <p:extLst>
      <p:ext uri="{BB962C8B-B14F-4D97-AF65-F5344CB8AC3E}">
        <p14:creationId xmlns:p14="http://schemas.microsoft.com/office/powerpoint/2010/main" val="719885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To have an accurate count, it is important to know whom we are counting. Here is a chart representing </a:t>
            </a:r>
            <a:r>
              <a:rPr lang="en-US" b="1" baseline="0" dirty="0"/>
              <a:t>four</a:t>
            </a:r>
            <a:r>
              <a:rPr lang="en-US" baseline="0" dirty="0"/>
              <a:t> categories used by Professor </a:t>
            </a:r>
            <a:r>
              <a:rPr lang="en-US" baseline="0" dirty="0" err="1"/>
              <a:t>DellaPergola’s</a:t>
            </a:r>
            <a:r>
              <a:rPr lang="en-US" baseline="0" dirty="0"/>
              <a:t> team to collate data. [Be aware this information is representative of the Diaspora only. Israel applies its own (stricter) legal definition of “who is a Jew” which includes "matrilineal Jewish origin, or conversion to Judaism, and not holding another (presumably monotheistic) religion.“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Let’s take a moment to define this four groups so the following figures can be best understood. </a:t>
            </a:r>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a:t>
            </a:fld>
            <a:endParaRPr lang="en-US"/>
          </a:p>
        </p:txBody>
      </p:sp>
    </p:spTree>
    <p:extLst>
      <p:ext uri="{BB962C8B-B14F-4D97-AF65-F5344CB8AC3E}">
        <p14:creationId xmlns:p14="http://schemas.microsoft.com/office/powerpoint/2010/main" val="1584555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endParaRPr lang="en-US" baseline="0" dirty="0"/>
          </a:p>
          <a:p>
            <a:pPr marL="228600" indent="-228600">
              <a:buAutoNum type="arabicPeriod"/>
            </a:pPr>
            <a:r>
              <a:rPr lang="en-US" b="1" baseline="0" dirty="0"/>
              <a:t>Beginning with the innermost circle….The “core” </a:t>
            </a:r>
            <a:r>
              <a:rPr lang="en-US" baseline="0" dirty="0"/>
              <a:t>Jewish population definition: In Diaspora countries, the “core” Jewish population consists of those who “identified themselves as Jews; or who are identified as Jews by a respondent in the same household, and do not have another monotheistic religion.” Inclusion in this group is not dependent upon an individual’s strict (or even loose) observance of or commitment to Judaism, affinity for our knowledge of things Jewish, community involvement, etc. This group embraces those who observe Judaism, but also includes those who self-identify as Jews by ethnicity or other cultural criteria. All converts to Judaism and those who claim to be Jewish aside from conversion are also in. And those who are descended from Jewish parents, but do not self-identify as “Jewish” still may be included in the core. Alignment with Yeshua/Messianic faith is sufficient for exclusion in the core group of Jews by Jewish demographers.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4</a:t>
            </a:fld>
            <a:endParaRPr lang="en-US"/>
          </a:p>
        </p:txBody>
      </p:sp>
    </p:spTree>
    <p:extLst>
      <p:ext uri="{BB962C8B-B14F-4D97-AF65-F5344CB8AC3E}">
        <p14:creationId xmlns:p14="http://schemas.microsoft.com/office/powerpoint/2010/main" val="2782737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b="1" baseline="0" dirty="0"/>
              <a:t>“Enlarged” Jewish population definition: </a:t>
            </a:r>
            <a:r>
              <a:rPr lang="en-US" baseline="0" dirty="0"/>
              <a:t>This group includes the “sum of: the core Jewish population; persons reporting they are partly Jewish; all others of Jewish parentage who – by core Jewish population criteria – are not currently Jewish; and all respective non-Jewish household members.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5</a:t>
            </a:fld>
            <a:endParaRPr lang="en-US"/>
          </a:p>
        </p:txBody>
      </p:sp>
    </p:spTree>
    <p:extLst>
      <p:ext uri="{BB962C8B-B14F-4D97-AF65-F5344CB8AC3E}">
        <p14:creationId xmlns:p14="http://schemas.microsoft.com/office/powerpoint/2010/main" val="383352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b="1" baseline="0" dirty="0"/>
              <a:t>“Non-Jews with Jewish Background” </a:t>
            </a:r>
            <a:r>
              <a:rPr lang="en-US" baseline="0" dirty="0"/>
              <a:t>definition: these are persons who have adopted another religion, or otherwise opted out, although they may claim to be also Jewish by ethnicity or in some other way….; and other persons with Jewish parentage who disclaim being Jewish. </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6</a:t>
            </a:fld>
            <a:endParaRPr lang="en-US"/>
          </a:p>
        </p:txBody>
      </p:sp>
    </p:spTree>
    <p:extLst>
      <p:ext uri="{BB962C8B-B14F-4D97-AF65-F5344CB8AC3E}">
        <p14:creationId xmlns:p14="http://schemas.microsoft.com/office/powerpoint/2010/main" val="317509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b="1" baseline="0" dirty="0"/>
              <a:t>Law of Return definition: Since its enactment in 1950, the “Law of Return” has guided Israel’s Ministry of Interior in handling applications of new immigrants. </a:t>
            </a:r>
            <a:r>
              <a:rPr lang="en-US" baseline="0" dirty="0"/>
              <a:t>According to Israel’s current Law of Return, a Jew is one who was born to a Jewish mother OR converted to any form of Judaism AND who has NOT joined another (presumably monotheistic) religion. The “Law of Return applies to a large population – the so called </a:t>
            </a:r>
            <a:r>
              <a:rPr lang="en-US" baseline="0" dirty="0" err="1"/>
              <a:t>aliyah</a:t>
            </a:r>
            <a:r>
              <a:rPr lang="en-US" baseline="0" dirty="0"/>
              <a:t> eligible – whose scope is significantly wider than the core and enlarged Jewish populations. </a:t>
            </a:r>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7</a:t>
            </a:fld>
            <a:endParaRPr lang="en-US"/>
          </a:p>
        </p:txBody>
      </p:sp>
    </p:spTree>
    <p:extLst>
      <p:ext uri="{BB962C8B-B14F-4D97-AF65-F5344CB8AC3E}">
        <p14:creationId xmlns:p14="http://schemas.microsoft.com/office/powerpoint/2010/main" val="885978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b="1" baseline="0" dirty="0"/>
              <a:t>“Jewish Ancestry Ever” definition: </a:t>
            </a:r>
            <a:r>
              <a:rPr lang="en-US" baseline="0" dirty="0"/>
              <a:t>This group includes the “lost Jewish communities,” with the most visible people among this definition the Beta Israel, or the Ethiopian non-Jews of Jewish ancestry” They are the largest in number of “converted” immigrants to Israel – comprising more than half the number of non-Jews in the Land who have formally adopted Judaism. However, the Ethiopian immigrant tide is almost ending – the number of conversion certificates to Beta Israel individuals has declined from 5,538 in 2007 to 2,269 in 2012. </a:t>
            </a:r>
          </a:p>
          <a:p>
            <a:pPr marL="228600" indent="-228600">
              <a:buNone/>
            </a:pPr>
            <a:endParaRPr lang="en-US" baseline="0"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8</a:t>
            </a:fld>
            <a:endParaRPr lang="en-US"/>
          </a:p>
        </p:txBody>
      </p:sp>
    </p:spTree>
    <p:extLst>
      <p:ext uri="{BB962C8B-B14F-4D97-AF65-F5344CB8AC3E}">
        <p14:creationId xmlns:p14="http://schemas.microsoft.com/office/powerpoint/2010/main" val="3714589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We’ve</a:t>
            </a:r>
            <a:r>
              <a:rPr lang="en-US" baseline="0" dirty="0"/>
              <a:t> chosen the </a:t>
            </a:r>
            <a:r>
              <a:rPr lang="en-US" dirty="0"/>
              <a:t>American</a:t>
            </a:r>
            <a:r>
              <a:rPr lang="en-US" baseline="0" dirty="0"/>
              <a:t> Jewish Yearbook 2014 as the baseline of this paper for several reasons: </a:t>
            </a:r>
          </a:p>
          <a:p>
            <a:pPr marL="514350" indent="-514350">
              <a:buAutoNum type="arabicPeriod"/>
            </a:pPr>
            <a:r>
              <a:rPr lang="en-US" dirty="0"/>
              <a:t>Sergio </a:t>
            </a:r>
            <a:r>
              <a:rPr lang="en-US" dirty="0" err="1"/>
              <a:t>DellaPergola</a:t>
            </a:r>
            <a:r>
              <a:rPr lang="en-US" dirty="0"/>
              <a:t>,</a:t>
            </a:r>
            <a:r>
              <a:rPr lang="en-US" baseline="0" dirty="0"/>
              <a:t> the main author, is</a:t>
            </a:r>
            <a:r>
              <a:rPr lang="en-US" dirty="0"/>
              <a:t> a Hebrew University professor and recognized expert in this field</a:t>
            </a:r>
          </a:p>
          <a:p>
            <a:pPr marL="514350" indent="-514350">
              <a:buAutoNum type="arabicPeriod"/>
            </a:pPr>
            <a:r>
              <a:rPr lang="en-US" dirty="0"/>
              <a:t>Focuses on Jewry regionally as well as globally</a:t>
            </a:r>
          </a:p>
          <a:p>
            <a:pPr marL="514350" indent="-514350">
              <a:buAutoNum type="arabicPeriod"/>
            </a:pPr>
            <a:r>
              <a:rPr lang="en-US" dirty="0"/>
              <a:t>Includes studies by professional demographers undertaken for specific communities or nations</a:t>
            </a:r>
          </a:p>
          <a:p>
            <a:pPr marL="514350" indent="-514350">
              <a:buAutoNum type="arabicPeriod"/>
            </a:pPr>
            <a:r>
              <a:rPr lang="en-US" dirty="0"/>
              <a:t>Clear and reliable data collection methods</a:t>
            </a:r>
          </a:p>
          <a:p>
            <a:pPr marL="514350" indent="-514350">
              <a:buAutoNum type="arabicPeriod"/>
            </a:pPr>
            <a:r>
              <a:rPr lang="en-US" dirty="0"/>
              <a:t>Published annually, includes updated data as it is available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9</a:t>
            </a:fld>
            <a:endParaRPr lang="en-US"/>
          </a:p>
        </p:txBody>
      </p:sp>
    </p:spTree>
    <p:extLst>
      <p:ext uri="{BB962C8B-B14F-4D97-AF65-F5344CB8AC3E}">
        <p14:creationId xmlns:p14="http://schemas.microsoft.com/office/powerpoint/2010/main" val="596516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We’ve</a:t>
            </a:r>
            <a:r>
              <a:rPr lang="en-US" baseline="0" dirty="0"/>
              <a:t> chosen the </a:t>
            </a:r>
            <a:r>
              <a:rPr lang="en-US" dirty="0"/>
              <a:t>American</a:t>
            </a:r>
            <a:r>
              <a:rPr lang="en-US" baseline="0" dirty="0"/>
              <a:t> Jewish Yearbook 2014 as the baseline of this paper for several reasons: </a:t>
            </a:r>
          </a:p>
          <a:p>
            <a:pPr marL="514350" indent="-514350">
              <a:buAutoNum type="arabicPeriod"/>
            </a:pPr>
            <a:r>
              <a:rPr lang="en-US" dirty="0"/>
              <a:t>Sergio </a:t>
            </a:r>
            <a:r>
              <a:rPr lang="en-US" dirty="0" err="1"/>
              <a:t>DellaPergola</a:t>
            </a:r>
            <a:r>
              <a:rPr lang="en-US" dirty="0"/>
              <a:t>,</a:t>
            </a:r>
            <a:r>
              <a:rPr lang="en-US" baseline="0" dirty="0"/>
              <a:t> the main author, is</a:t>
            </a:r>
            <a:r>
              <a:rPr lang="en-US" dirty="0"/>
              <a:t> a Hebrew University professor and recognized expert in this field</a:t>
            </a:r>
          </a:p>
          <a:p>
            <a:pPr marL="514350" indent="-514350">
              <a:buAutoNum type="arabicPeriod"/>
            </a:pPr>
            <a:r>
              <a:rPr lang="en-US" dirty="0"/>
              <a:t>Focuses on Jewry regionally as well as globally</a:t>
            </a:r>
          </a:p>
          <a:p>
            <a:pPr marL="514350" indent="-514350">
              <a:buAutoNum type="arabicPeriod"/>
            </a:pPr>
            <a:r>
              <a:rPr lang="en-US" dirty="0"/>
              <a:t>Includes studies by professional demographers undertaken for specific communities or nations</a:t>
            </a:r>
          </a:p>
          <a:p>
            <a:pPr marL="514350" indent="-514350">
              <a:buAutoNum type="arabicPeriod"/>
            </a:pPr>
            <a:r>
              <a:rPr lang="en-US" dirty="0"/>
              <a:t>Clear and reliable data collection methods</a:t>
            </a:r>
          </a:p>
          <a:p>
            <a:pPr marL="514350" indent="-514350">
              <a:buAutoNum type="arabicPeriod"/>
            </a:pPr>
            <a:r>
              <a:rPr lang="en-US" dirty="0"/>
              <a:t>Published annually, includes updated data as it is available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10</a:t>
            </a:fld>
            <a:endParaRPr lang="en-US"/>
          </a:p>
        </p:txBody>
      </p:sp>
    </p:spTree>
    <p:extLst>
      <p:ext uri="{BB962C8B-B14F-4D97-AF65-F5344CB8AC3E}">
        <p14:creationId xmlns:p14="http://schemas.microsoft.com/office/powerpoint/2010/main" val="813217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We’ve</a:t>
            </a:r>
            <a:r>
              <a:rPr lang="en-US" baseline="0" dirty="0"/>
              <a:t> chosen the </a:t>
            </a:r>
            <a:r>
              <a:rPr lang="en-US" dirty="0"/>
              <a:t>American</a:t>
            </a:r>
            <a:r>
              <a:rPr lang="en-US" baseline="0" dirty="0"/>
              <a:t> Jewish Yearbook 2014 as the baseline of this paper for several reasons: </a:t>
            </a:r>
          </a:p>
          <a:p>
            <a:pPr marL="514350" indent="-514350">
              <a:buAutoNum type="arabicPeriod"/>
            </a:pPr>
            <a:r>
              <a:rPr lang="en-US" dirty="0"/>
              <a:t>Sergio </a:t>
            </a:r>
            <a:r>
              <a:rPr lang="en-US" dirty="0" err="1"/>
              <a:t>DellaPergola</a:t>
            </a:r>
            <a:r>
              <a:rPr lang="en-US" dirty="0"/>
              <a:t>,</a:t>
            </a:r>
            <a:r>
              <a:rPr lang="en-US" baseline="0" dirty="0"/>
              <a:t> the main author, is</a:t>
            </a:r>
            <a:r>
              <a:rPr lang="en-US" dirty="0"/>
              <a:t> a Hebrew University professor and recognized expert in this field</a:t>
            </a:r>
          </a:p>
          <a:p>
            <a:pPr marL="514350" indent="-514350">
              <a:buAutoNum type="arabicPeriod"/>
            </a:pPr>
            <a:r>
              <a:rPr lang="en-US" dirty="0"/>
              <a:t>Focuses on Jewry regionally as well as globally</a:t>
            </a:r>
          </a:p>
          <a:p>
            <a:pPr marL="514350" indent="-514350">
              <a:buAutoNum type="arabicPeriod"/>
            </a:pPr>
            <a:r>
              <a:rPr lang="en-US" dirty="0"/>
              <a:t>Includes studies by professional demographers undertaken for specific communities or nations</a:t>
            </a:r>
          </a:p>
          <a:p>
            <a:pPr marL="514350" indent="-514350">
              <a:buAutoNum type="arabicPeriod"/>
            </a:pPr>
            <a:r>
              <a:rPr lang="en-US" dirty="0"/>
              <a:t>Clear and reliable data collection methods</a:t>
            </a:r>
          </a:p>
          <a:p>
            <a:pPr marL="514350" indent="-514350">
              <a:buAutoNum type="arabicPeriod"/>
            </a:pPr>
            <a:r>
              <a:rPr lang="en-US" dirty="0"/>
              <a:t>Published annually, includes updated data as it is available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11</a:t>
            </a:fld>
            <a:endParaRPr lang="en-US"/>
          </a:p>
        </p:txBody>
      </p:sp>
    </p:spTree>
    <p:extLst>
      <p:ext uri="{BB962C8B-B14F-4D97-AF65-F5344CB8AC3E}">
        <p14:creationId xmlns:p14="http://schemas.microsoft.com/office/powerpoint/2010/main" val="54557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We’ve</a:t>
            </a:r>
            <a:r>
              <a:rPr lang="en-US" baseline="0" dirty="0"/>
              <a:t> chosen the </a:t>
            </a:r>
            <a:r>
              <a:rPr lang="en-US" dirty="0"/>
              <a:t>American</a:t>
            </a:r>
            <a:r>
              <a:rPr lang="en-US" baseline="0" dirty="0"/>
              <a:t> Jewish Yearbook 2014 as the baseline of this paper for several reasons: </a:t>
            </a:r>
          </a:p>
          <a:p>
            <a:pPr marL="514350" indent="-514350">
              <a:buAutoNum type="arabicPeriod"/>
            </a:pPr>
            <a:r>
              <a:rPr lang="en-US" dirty="0"/>
              <a:t>Sergio </a:t>
            </a:r>
            <a:r>
              <a:rPr lang="en-US" dirty="0" err="1"/>
              <a:t>DellaPergola</a:t>
            </a:r>
            <a:r>
              <a:rPr lang="en-US" dirty="0"/>
              <a:t>,</a:t>
            </a:r>
            <a:r>
              <a:rPr lang="en-US" baseline="0" dirty="0"/>
              <a:t> the main author, is</a:t>
            </a:r>
            <a:r>
              <a:rPr lang="en-US" dirty="0"/>
              <a:t> a Hebrew University professor and recognized expert in this field</a:t>
            </a:r>
          </a:p>
          <a:p>
            <a:pPr marL="514350" indent="-514350">
              <a:buAutoNum type="arabicPeriod"/>
            </a:pPr>
            <a:r>
              <a:rPr lang="en-US" dirty="0"/>
              <a:t>Focuses on Jewry regionally as well as globally</a:t>
            </a:r>
          </a:p>
          <a:p>
            <a:pPr marL="514350" indent="-514350">
              <a:buAutoNum type="arabicPeriod"/>
            </a:pPr>
            <a:r>
              <a:rPr lang="en-US" dirty="0"/>
              <a:t>Includes studies by professional demographers undertaken for specific communities or nations</a:t>
            </a:r>
          </a:p>
          <a:p>
            <a:pPr marL="514350" indent="-514350">
              <a:buAutoNum type="arabicPeriod"/>
            </a:pPr>
            <a:r>
              <a:rPr lang="en-US" dirty="0"/>
              <a:t>Clear and reliable data collection methods</a:t>
            </a:r>
          </a:p>
          <a:p>
            <a:pPr marL="514350" indent="-514350">
              <a:buAutoNum type="arabicPeriod"/>
            </a:pPr>
            <a:r>
              <a:rPr lang="en-US" dirty="0"/>
              <a:t>Published annually, includes updated data as it is available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12</a:t>
            </a:fld>
            <a:endParaRPr lang="en-US"/>
          </a:p>
        </p:txBody>
      </p:sp>
    </p:spTree>
    <p:extLst>
      <p:ext uri="{BB962C8B-B14F-4D97-AF65-F5344CB8AC3E}">
        <p14:creationId xmlns:p14="http://schemas.microsoft.com/office/powerpoint/2010/main" val="1253636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a:solidFill>
                  <a:schemeClr val="tx1"/>
                </a:solidFill>
                <a:effectLst/>
                <a:latin typeface="+mn-lt"/>
                <a:ea typeface="+mn-ea"/>
                <a:cs typeface="+mn-cs"/>
              </a:rPr>
              <a:t>On Independence Day 2017 </a:t>
            </a:r>
            <a:r>
              <a:rPr lang="en-US" sz="1200" b="1" i="0" u="none" strike="noStrike" kern="1200" dirty="0">
                <a:solidFill>
                  <a:schemeClr val="tx1"/>
                </a:solidFill>
                <a:effectLst/>
                <a:latin typeface="+mn-lt"/>
                <a:ea typeface="+mn-ea"/>
                <a:cs typeface="+mn-cs"/>
                <a:hlinkClick r:id="rId3"/>
              </a:rPr>
              <a:t>Israel's population</a:t>
            </a:r>
            <a:r>
              <a:rPr lang="en-US" sz="1200" b="1" i="0" kern="1200" dirty="0">
                <a:solidFill>
                  <a:schemeClr val="tx1"/>
                </a:solidFill>
                <a:effectLst/>
                <a:latin typeface="+mn-lt"/>
                <a:ea typeface="+mn-ea"/>
                <a:cs typeface="+mn-cs"/>
              </a:rPr>
              <a:t> stood at a record 8,680,000.  This is a 10-fold increase compared to when Israel was founded in 1948.  </a:t>
            </a:r>
          </a:p>
          <a:p>
            <a:r>
              <a:rPr lang="en-US" sz="1200" b="1" i="0" kern="1200" dirty="0">
                <a:solidFill>
                  <a:schemeClr val="tx1"/>
                </a:solidFill>
                <a:effectLst/>
                <a:latin typeface="+mn-lt"/>
                <a:ea typeface="+mn-ea"/>
                <a:cs typeface="+mn-cs"/>
              </a:rPr>
              <a:t>Diversity &amp; Growth</a:t>
            </a:r>
          </a:p>
          <a:p>
            <a:r>
              <a:rPr lang="en-US" dirty="0">
                <a:effectLst/>
              </a:rPr>
              <a:t>The Jewish population makes up 6,484,000 (74.7%); 1,808,000 (20.8%) are Arabs; and, those identified as "others" (non-Arab Christians, Baha'i, </a:t>
            </a:r>
            <a:r>
              <a:rPr lang="en-US" dirty="0" err="1">
                <a:effectLst/>
              </a:rPr>
              <a:t>etc</a:t>
            </a:r>
            <a:r>
              <a:rPr lang="en-US" dirty="0">
                <a:effectLst/>
              </a:rPr>
              <a:t>) make up 4.5% of the population (388,000 people). When the state was established, there were only 806,000 residents and the total population reached its first and second millions in 1949 and 1958 respectively. Judging by current population trend data, experts predict that the population of Israel will reach 10 million by 2025 or sooner.</a:t>
            </a:r>
          </a:p>
          <a:p>
            <a:r>
              <a:rPr lang="en-US" dirty="0">
                <a:effectLst/>
              </a:rPr>
              <a:t>The </a:t>
            </a:r>
            <a:r>
              <a:rPr lang="en-US" sz="1200" u="none" strike="noStrike" kern="1200" dirty="0">
                <a:solidFill>
                  <a:schemeClr val="tx1"/>
                </a:solidFill>
                <a:effectLst/>
                <a:latin typeface="+mn-lt"/>
                <a:ea typeface="+mn-ea"/>
                <a:cs typeface="+mn-cs"/>
                <a:hlinkClick r:id="rId3"/>
              </a:rPr>
              <a:t>overall population</a:t>
            </a:r>
            <a:r>
              <a:rPr lang="en-US" dirty="0">
                <a:effectLst/>
              </a:rPr>
              <a:t> grew by 159,000, a 1.9% increase, between May 2016 and May 2017.  </a:t>
            </a:r>
          </a:p>
          <a:p>
            <a:r>
              <a:rPr lang="en-US" dirty="0">
                <a:effectLst/>
              </a:rPr>
              <a:t>Out of the 14.3 million Jewish people in the world, 43% reside in Israel. </a:t>
            </a:r>
          </a:p>
          <a:p>
            <a:r>
              <a:rPr lang="en-US" dirty="0">
                <a:effectLst/>
              </a:rPr>
              <a:t>Israel is the 99th most populous country in the world, not including the over 250,000 illegal foreign workers and African migrants residing in Israel. </a:t>
            </a:r>
          </a:p>
          <a:p>
            <a:r>
              <a:rPr lang="en-US" dirty="0">
                <a:effectLst/>
              </a:rPr>
              <a:t>Of Israeli Jews, 44% self-identify as Secular, 11% simply as religious, and 9% as Ultra-Orthodox.  </a:t>
            </a:r>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13</a:t>
            </a:fld>
            <a:endParaRPr lang="en-US"/>
          </a:p>
        </p:txBody>
      </p:sp>
    </p:spTree>
    <p:extLst>
      <p:ext uri="{BB962C8B-B14F-4D97-AF65-F5344CB8AC3E}">
        <p14:creationId xmlns:p14="http://schemas.microsoft.com/office/powerpoint/2010/main" val="3699687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a:solidFill>
                  <a:schemeClr val="tx1"/>
                </a:solidFill>
                <a:effectLst/>
                <a:latin typeface="+mn-lt"/>
                <a:ea typeface="+mn-ea"/>
                <a:cs typeface="+mn-cs"/>
              </a:rPr>
              <a:t>On Independence Day 2017 </a:t>
            </a:r>
            <a:r>
              <a:rPr lang="en-US" sz="1200" b="1" i="0" u="none" strike="noStrike" kern="1200" dirty="0">
                <a:solidFill>
                  <a:schemeClr val="tx1"/>
                </a:solidFill>
                <a:effectLst/>
                <a:latin typeface="+mn-lt"/>
                <a:ea typeface="+mn-ea"/>
                <a:cs typeface="+mn-cs"/>
                <a:hlinkClick r:id="rId3"/>
              </a:rPr>
              <a:t>Israel's population</a:t>
            </a:r>
            <a:r>
              <a:rPr lang="en-US" sz="1200" b="1" i="0" kern="1200" dirty="0">
                <a:solidFill>
                  <a:schemeClr val="tx1"/>
                </a:solidFill>
                <a:effectLst/>
                <a:latin typeface="+mn-lt"/>
                <a:ea typeface="+mn-ea"/>
                <a:cs typeface="+mn-cs"/>
              </a:rPr>
              <a:t> stood at a record 8,680,000.  This is a 10-fold increase compared to when Israel was founded in 1948.  </a:t>
            </a:r>
          </a:p>
          <a:p>
            <a:r>
              <a:rPr lang="en-US" sz="1200" b="1" i="0" kern="1200" dirty="0">
                <a:solidFill>
                  <a:schemeClr val="tx1"/>
                </a:solidFill>
                <a:effectLst/>
                <a:latin typeface="+mn-lt"/>
                <a:ea typeface="+mn-ea"/>
                <a:cs typeface="+mn-cs"/>
              </a:rPr>
              <a:t>Diversity &amp; Growth</a:t>
            </a:r>
          </a:p>
          <a:p>
            <a:r>
              <a:rPr lang="en-US" dirty="0">
                <a:effectLst/>
              </a:rPr>
              <a:t>The Jewish population makes up 6,484,000 (74.7%); 1,808,000 (20.8%) are Arabs; and, those identified as "others" (non-Arab Christians, Baha'i, </a:t>
            </a:r>
            <a:r>
              <a:rPr lang="en-US" dirty="0" err="1">
                <a:effectLst/>
              </a:rPr>
              <a:t>etc</a:t>
            </a:r>
            <a:r>
              <a:rPr lang="en-US" dirty="0">
                <a:effectLst/>
              </a:rPr>
              <a:t>) make up 4.5% of the population (388,000 people). When the state was established, there were only 806,000 residents and the total population reached its first and second millions in 1949 and 1958 respectively. Judging by current population trend data, experts predict that the population of Israel will reach 10 million by 2025 or sooner.</a:t>
            </a:r>
          </a:p>
          <a:p>
            <a:r>
              <a:rPr lang="en-US" dirty="0">
                <a:effectLst/>
              </a:rPr>
              <a:t>The </a:t>
            </a:r>
            <a:r>
              <a:rPr lang="en-US" sz="1200" u="none" strike="noStrike" kern="1200" dirty="0">
                <a:solidFill>
                  <a:schemeClr val="tx1"/>
                </a:solidFill>
                <a:effectLst/>
                <a:latin typeface="+mn-lt"/>
                <a:ea typeface="+mn-ea"/>
                <a:cs typeface="+mn-cs"/>
                <a:hlinkClick r:id="rId3"/>
              </a:rPr>
              <a:t>overall population</a:t>
            </a:r>
            <a:r>
              <a:rPr lang="en-US" dirty="0">
                <a:effectLst/>
              </a:rPr>
              <a:t> grew by 159,000, a 1.9% increase, between May 2016 and May 2017.  </a:t>
            </a:r>
          </a:p>
          <a:p>
            <a:r>
              <a:rPr lang="en-US" dirty="0">
                <a:effectLst/>
              </a:rPr>
              <a:t>Out of the 14.3 million Jewish people in the world, 43% reside in Israel. </a:t>
            </a:r>
          </a:p>
          <a:p>
            <a:r>
              <a:rPr lang="en-US" dirty="0">
                <a:effectLst/>
              </a:rPr>
              <a:t>Israel is the 99th most populous country in the world, not including the over 250,000 illegal foreign workers and African migrants residing in Israel. </a:t>
            </a:r>
          </a:p>
          <a:p>
            <a:r>
              <a:rPr lang="en-US" dirty="0">
                <a:effectLst/>
              </a:rPr>
              <a:t>Of Israeli Jews, 44% self-identify as Secular, 11% simply as religious, and 9% as Ultra-Orthodox.  </a:t>
            </a:r>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14</a:t>
            </a:fld>
            <a:endParaRPr lang="en-US"/>
          </a:p>
        </p:txBody>
      </p:sp>
    </p:spTree>
    <p:extLst>
      <p:ext uri="{BB962C8B-B14F-4D97-AF65-F5344CB8AC3E}">
        <p14:creationId xmlns:p14="http://schemas.microsoft.com/office/powerpoint/2010/main" val="1412485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15</a:t>
            </a:fld>
            <a:endParaRPr lang="en-US"/>
          </a:p>
        </p:txBody>
      </p:sp>
    </p:spTree>
    <p:extLst>
      <p:ext uri="{BB962C8B-B14F-4D97-AF65-F5344CB8AC3E}">
        <p14:creationId xmlns:p14="http://schemas.microsoft.com/office/powerpoint/2010/main" val="1365180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16</a:t>
            </a:fld>
            <a:endParaRPr lang="en-US"/>
          </a:p>
        </p:txBody>
      </p:sp>
    </p:spTree>
    <p:extLst>
      <p:ext uri="{BB962C8B-B14F-4D97-AF65-F5344CB8AC3E}">
        <p14:creationId xmlns:p14="http://schemas.microsoft.com/office/powerpoint/2010/main" val="862288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17</a:t>
            </a:fld>
            <a:endParaRPr lang="en-US"/>
          </a:p>
        </p:txBody>
      </p:sp>
    </p:spTree>
    <p:extLst>
      <p:ext uri="{BB962C8B-B14F-4D97-AF65-F5344CB8AC3E}">
        <p14:creationId xmlns:p14="http://schemas.microsoft.com/office/powerpoint/2010/main" val="622675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18</a:t>
            </a:fld>
            <a:endParaRPr lang="en-US"/>
          </a:p>
        </p:txBody>
      </p:sp>
    </p:spTree>
    <p:extLst>
      <p:ext uri="{BB962C8B-B14F-4D97-AF65-F5344CB8AC3E}">
        <p14:creationId xmlns:p14="http://schemas.microsoft.com/office/powerpoint/2010/main" val="3301137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mn-ea"/>
                <a:cs typeface="+mn-cs"/>
              </a:rPr>
              <a:t>Bill sponsored by Marco Rubio “to require continued and enhanced annual reporting to Congress in the Annual Report on International Religious Freedom on anti-Semitic incidents in </a:t>
            </a:r>
            <a:r>
              <a:rPr lang="en-US" dirty="0"/>
              <a:t>Europe</a:t>
            </a:r>
            <a:r>
              <a:rPr lang="en-US" sz="1200" b="0" i="0" kern="1200" dirty="0">
                <a:solidFill>
                  <a:schemeClr val="tx1"/>
                </a:solidFill>
                <a:effectLst/>
                <a:latin typeface="+mn-lt"/>
                <a:ea typeface="+mn-ea"/>
                <a:cs typeface="+mn-cs"/>
              </a:rPr>
              <a:t>, the safety and security of </a:t>
            </a:r>
            <a:r>
              <a:rPr lang="en-US" dirty="0"/>
              <a:t>Europe</a:t>
            </a:r>
            <a:r>
              <a:rPr lang="en-US" sz="1200" b="0" i="0" kern="1200" dirty="0">
                <a:solidFill>
                  <a:schemeClr val="tx1"/>
                </a:solidFill>
                <a:effectLst/>
                <a:latin typeface="+mn-lt"/>
                <a:ea typeface="+mn-ea"/>
                <a:cs typeface="+mn-cs"/>
              </a:rPr>
              <a:t>an Jewish communities, and the efforts of the United States to partner with </a:t>
            </a:r>
            <a:r>
              <a:rPr lang="en-US" dirty="0"/>
              <a:t>Europe</a:t>
            </a:r>
            <a:r>
              <a:rPr lang="en-US" sz="1200" b="0" i="0" kern="1200" dirty="0">
                <a:solidFill>
                  <a:schemeClr val="tx1"/>
                </a:solidFill>
                <a:effectLst/>
                <a:latin typeface="+mn-lt"/>
                <a:ea typeface="+mn-ea"/>
                <a:cs typeface="+mn-cs"/>
              </a:rPr>
              <a:t>an governments, the </a:t>
            </a:r>
            <a:r>
              <a:rPr lang="en-US" dirty="0"/>
              <a:t>Europe</a:t>
            </a:r>
            <a:r>
              <a:rPr lang="en-US" sz="1200" b="0" i="0" kern="1200" dirty="0">
                <a:solidFill>
                  <a:schemeClr val="tx1"/>
                </a:solidFill>
                <a:effectLst/>
                <a:latin typeface="+mn-lt"/>
                <a:ea typeface="+mn-ea"/>
                <a:cs typeface="+mn-cs"/>
              </a:rPr>
              <a:t>an Union, and civil society groups, to combat </a:t>
            </a:r>
            <a:r>
              <a:rPr lang="en-US" dirty="0"/>
              <a:t>anti-Semitism</a:t>
            </a:r>
            <a:r>
              <a:rPr lang="en-US" sz="1200" b="0" i="0" kern="1200" dirty="0">
                <a:solidFill>
                  <a:schemeClr val="tx1"/>
                </a:solidFill>
                <a:effectLst/>
                <a:latin typeface="+mn-lt"/>
                <a:ea typeface="+mn-ea"/>
                <a:cs typeface="+mn-cs"/>
              </a:rPr>
              <a:t>, and for other purposes.”</a:t>
            </a:r>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19</a:t>
            </a:fld>
            <a:endParaRPr lang="en-US"/>
          </a:p>
        </p:txBody>
      </p:sp>
    </p:spTree>
    <p:extLst>
      <p:ext uri="{BB962C8B-B14F-4D97-AF65-F5344CB8AC3E}">
        <p14:creationId xmlns:p14="http://schemas.microsoft.com/office/powerpoint/2010/main" val="784023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US" sz="1200" b="0" i="0" kern="1200" dirty="0">
                <a:solidFill>
                  <a:schemeClr val="tx1"/>
                </a:solidFill>
                <a:effectLst/>
                <a:latin typeface="+mn-lt"/>
                <a:ea typeface="+mn-ea"/>
                <a:cs typeface="+mn-cs"/>
              </a:rPr>
              <a:t>I’m Jewish and I just became an EU citizen. It feels a little like boarding the Titanic.</a:t>
            </a:r>
          </a:p>
          <a:p>
            <a:pPr fontAlgn="base"/>
            <a:r>
              <a:rPr lang="en-US" sz="1200" b="0" i="0" kern="1200" cap="all" dirty="0">
                <a:solidFill>
                  <a:schemeClr val="tx1"/>
                </a:solidFill>
                <a:effectLst/>
                <a:latin typeface="+mn-lt"/>
                <a:ea typeface="+mn-ea"/>
                <a:cs typeface="+mn-cs"/>
              </a:rPr>
              <a:t>Times of Israel blog – MAY 3, 2017</a:t>
            </a:r>
          </a:p>
          <a:p>
            <a:endParaRPr lang="en-US" dirty="0"/>
          </a:p>
          <a:p>
            <a:r>
              <a:rPr lang="en-US" sz="1200" b="0" i="0" kern="1200" dirty="0">
                <a:solidFill>
                  <a:schemeClr val="tx1"/>
                </a:solidFill>
                <a:effectLst/>
                <a:latin typeface="+mn-lt"/>
                <a:ea typeface="+mn-ea"/>
                <a:cs typeface="+mn-cs"/>
              </a:rPr>
              <a:t>The Dutch March elections saw a radical Muslim party, DENK, enter parliament for the first time. The party is opposed to integration, and its leader refused to shake Israeli Prime Minister Benjamin Netanyahu’s hand during a recent visit to The Hague. DENK received 210,000 votes, including </a:t>
            </a:r>
            <a:r>
              <a:rPr lang="en-US" sz="1200" b="0" i="0" u="none" strike="noStrike" kern="1200" dirty="0">
                <a:solidFill>
                  <a:schemeClr val="tx1"/>
                </a:solidFill>
                <a:effectLst/>
                <a:latin typeface="+mn-lt"/>
                <a:ea typeface="+mn-ea"/>
                <a:cs typeface="+mn-cs"/>
                <a:hlinkClick r:id="rId3"/>
              </a:rPr>
              <a:t>half of the ballots</a:t>
            </a:r>
            <a:r>
              <a:rPr lang="en-US" sz="1200" b="0" i="0" kern="1200" dirty="0">
                <a:solidFill>
                  <a:schemeClr val="tx1"/>
                </a:solidFill>
                <a:effectLst/>
                <a:latin typeface="+mn-lt"/>
                <a:ea typeface="+mn-ea"/>
                <a:cs typeface="+mn-cs"/>
              </a:rPr>
              <a:t> in </a:t>
            </a:r>
            <a:r>
              <a:rPr lang="en-US" sz="1200" b="0" i="0" kern="1200" dirty="0" err="1">
                <a:solidFill>
                  <a:schemeClr val="tx1"/>
                </a:solidFill>
                <a:effectLst/>
                <a:latin typeface="+mn-lt"/>
                <a:ea typeface="+mn-ea"/>
                <a:cs typeface="+mn-cs"/>
              </a:rPr>
              <a:t>Schilderswijk</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20</a:t>
            </a:fld>
            <a:endParaRPr lang="en-US"/>
          </a:p>
        </p:txBody>
      </p:sp>
    </p:spTree>
    <p:extLst>
      <p:ext uri="{BB962C8B-B14F-4D97-AF65-F5344CB8AC3E}">
        <p14:creationId xmlns:p14="http://schemas.microsoft.com/office/powerpoint/2010/main" val="402645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21</a:t>
            </a:fld>
            <a:endParaRPr lang="en-US"/>
          </a:p>
        </p:txBody>
      </p:sp>
    </p:spTree>
    <p:extLst>
      <p:ext uri="{BB962C8B-B14F-4D97-AF65-F5344CB8AC3E}">
        <p14:creationId xmlns:p14="http://schemas.microsoft.com/office/powerpoint/2010/main" val="3972367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22</a:t>
            </a:fld>
            <a:endParaRPr lang="en-US"/>
          </a:p>
        </p:txBody>
      </p:sp>
    </p:spTree>
    <p:extLst>
      <p:ext uri="{BB962C8B-B14F-4D97-AF65-F5344CB8AC3E}">
        <p14:creationId xmlns:p14="http://schemas.microsoft.com/office/powerpoint/2010/main" val="3086678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23</a:t>
            </a:fld>
            <a:endParaRPr lang="en-US"/>
          </a:p>
        </p:txBody>
      </p:sp>
    </p:spTree>
    <p:extLst>
      <p:ext uri="{BB962C8B-B14F-4D97-AF65-F5344CB8AC3E}">
        <p14:creationId xmlns:p14="http://schemas.microsoft.com/office/powerpoint/2010/main" val="1794052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24</a:t>
            </a:fld>
            <a:endParaRPr lang="en-US"/>
          </a:p>
        </p:txBody>
      </p:sp>
    </p:spTree>
    <p:extLst>
      <p:ext uri="{BB962C8B-B14F-4D97-AF65-F5344CB8AC3E}">
        <p14:creationId xmlns:p14="http://schemas.microsoft.com/office/powerpoint/2010/main" val="3522435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25</a:t>
            </a:fld>
            <a:endParaRPr lang="en-US"/>
          </a:p>
        </p:txBody>
      </p:sp>
    </p:spTree>
    <p:extLst>
      <p:ext uri="{BB962C8B-B14F-4D97-AF65-F5344CB8AC3E}">
        <p14:creationId xmlns:p14="http://schemas.microsoft.com/office/powerpoint/2010/main" val="1843648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Unsurprisingly, Jewish populations are concentrated in major urban areas. Given the reality that 83% of world Jewry resides in Israel and the United States, we might expect the top five cities to be in these two countries. Perhaps it will surprise some to learn that slightly more than half (52.9%) of the global Jewish population at present resides in these five major metro areas: Tel Aviv, New York, Jerusalem, Haifa, and Los Angeles. </a:t>
            </a:r>
          </a:p>
          <a:p>
            <a:endParaRPr lang="en-US" dirty="0"/>
          </a:p>
          <a:p>
            <a:r>
              <a:rPr lang="en-US" dirty="0"/>
              <a:t>Of the 17 largest metropolitan areas of Jewish residence, nine were located in the US, four in Israel, and one each in France, the UK, Canada, and Argentina. Nearly all the major areas of settlement of contemporary Jewish populations share distinct features, such as being a national or regional capital, enjoying a higher standard of living, with a highly developed infrastructure for higher education, and widespread transnational connections.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I’d also like to note that among the world’s second largest Jewish population, the United States</a:t>
            </a:r>
            <a:r>
              <a:rPr lang="en-US" baseline="0" dirty="0"/>
              <a:t>…. Three notable cities have experienced significant increases in Jewish populations: Portland, Oregon; Seattle, Washington; and St. Louis, Missouri. For example, Between 1995 and 2014, St. Louis experienced a 14% increase in their Jewish population. Please reference the paper for additional information regarding these increases. </a:t>
            </a:r>
            <a:endParaRPr lang="en-US" dirty="0"/>
          </a:p>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26</a:t>
            </a:fld>
            <a:endParaRPr lang="en-US"/>
          </a:p>
        </p:txBody>
      </p:sp>
    </p:spTree>
    <p:extLst>
      <p:ext uri="{BB962C8B-B14F-4D97-AF65-F5344CB8AC3E}">
        <p14:creationId xmlns:p14="http://schemas.microsoft.com/office/powerpoint/2010/main" val="2960600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http://www.jta.org/2016/01/03/life-religion/jewish-foundation-seeks-to-covert-gentiles-saying-we-all-want-judaism-to-grow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27</a:t>
            </a:fld>
            <a:endParaRPr lang="en-US"/>
          </a:p>
        </p:txBody>
      </p:sp>
    </p:spTree>
    <p:extLst>
      <p:ext uri="{BB962C8B-B14F-4D97-AF65-F5344CB8AC3E}">
        <p14:creationId xmlns:p14="http://schemas.microsoft.com/office/powerpoint/2010/main" val="1644374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http://www.jta.org/2016/01/03/life-religion/jewish-foundation-seeks-to-covert-gentiles-saying-we-all-want-judaism-to-grow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28</a:t>
            </a:fld>
            <a:endParaRPr lang="en-US"/>
          </a:p>
        </p:txBody>
      </p:sp>
    </p:spTree>
    <p:extLst>
      <p:ext uri="{BB962C8B-B14F-4D97-AF65-F5344CB8AC3E}">
        <p14:creationId xmlns:p14="http://schemas.microsoft.com/office/powerpoint/2010/main" val="2769395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http://www.jta.org/2016/01/03/life-religion/jewish-foundation-seeks-to-covert-gentiles-saying-we-all-want-judaism-to-grow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29</a:t>
            </a:fld>
            <a:endParaRPr lang="en-US"/>
          </a:p>
        </p:txBody>
      </p:sp>
    </p:spTree>
    <p:extLst>
      <p:ext uri="{BB962C8B-B14F-4D97-AF65-F5344CB8AC3E}">
        <p14:creationId xmlns:p14="http://schemas.microsoft.com/office/powerpoint/2010/main" val="1791333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http://www.jta.org/2016/01/03/life-religion/jewish-foundation-seeks-to-covert-gentiles-saying-we-all-want-judaism-to-grow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30</a:t>
            </a:fld>
            <a:endParaRPr lang="en-US"/>
          </a:p>
        </p:txBody>
      </p:sp>
    </p:spTree>
    <p:extLst>
      <p:ext uri="{BB962C8B-B14F-4D97-AF65-F5344CB8AC3E}">
        <p14:creationId xmlns:p14="http://schemas.microsoft.com/office/powerpoint/2010/main" val="4095846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http://www.jta.org/2016/01/03/life-religion/jewish-foundation-seeks-to-covert-gentiles-saying-we-all-want-judaism-to-grow </a:t>
            </a:r>
          </a:p>
        </p:txBody>
      </p:sp>
      <p:sp>
        <p:nvSpPr>
          <p:cNvPr id="4" name="Slide Number Placeholder 3"/>
          <p:cNvSpPr>
            <a:spLocks noGrp="1"/>
          </p:cNvSpPr>
          <p:nvPr>
            <p:ph type="sldNum" sz="quarter" idx="10"/>
          </p:nvPr>
        </p:nvSpPr>
        <p:spPr/>
        <p:txBody>
          <a:bodyPr/>
          <a:lstStyle/>
          <a:p>
            <a:fld id="{F4C74690-1C8B-4329-B4B6-6F64C47818CC}" type="slidenum">
              <a:rPr lang="en-US" smtClean="0"/>
              <a:pPr/>
              <a:t>31</a:t>
            </a:fld>
            <a:endParaRPr lang="en-US"/>
          </a:p>
        </p:txBody>
      </p:sp>
    </p:spTree>
    <p:extLst>
      <p:ext uri="{BB962C8B-B14F-4D97-AF65-F5344CB8AC3E}">
        <p14:creationId xmlns:p14="http://schemas.microsoft.com/office/powerpoint/2010/main" val="3889692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mn-ea"/>
                <a:cs typeface="+mn-cs"/>
              </a:rPr>
              <a:t>The UIJC estimate there are around 200 </a:t>
            </a:r>
            <a:r>
              <a:rPr lang="en-US" sz="1200" b="0" i="0" kern="1200" dirty="0" err="1">
                <a:solidFill>
                  <a:schemeClr val="tx1"/>
                </a:solidFill>
                <a:effectLst/>
                <a:latin typeface="+mn-lt"/>
                <a:ea typeface="+mn-ea"/>
                <a:cs typeface="+mn-cs"/>
              </a:rPr>
              <a:t>practising</a:t>
            </a:r>
            <a:r>
              <a:rPr lang="en-US" sz="1200" b="0" i="0" kern="1200" dirty="0">
                <a:solidFill>
                  <a:schemeClr val="tx1"/>
                </a:solidFill>
                <a:effectLst/>
                <a:latin typeface="+mn-lt"/>
                <a:ea typeface="+mn-ea"/>
                <a:cs typeface="+mn-cs"/>
              </a:rPr>
              <a:t> the faith in the country, believed to be the descendants of traders from Europe and Iraq who came to Asia to trade. The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was set up to bring the nation's Jews together.</a:t>
            </a:r>
          </a:p>
          <a:p>
            <a:r>
              <a:rPr lang="en-US" sz="1200" b="0" i="0" kern="1200" dirty="0">
                <a:solidFill>
                  <a:schemeClr val="tx1"/>
                </a:solidFill>
                <a:effectLst/>
                <a:latin typeface="+mn-lt"/>
                <a:ea typeface="+mn-ea"/>
                <a:cs typeface="+mn-cs"/>
              </a:rPr>
              <a:t>The Jewish population in Indonesia is believed to have peaked at around 3,000 in the years before World War II, according to </a:t>
            </a:r>
            <a:r>
              <a:rPr lang="en-US" sz="1200" b="0" i="0" kern="1200" dirty="0" err="1">
                <a:solidFill>
                  <a:schemeClr val="tx1"/>
                </a:solidFill>
                <a:effectLst/>
                <a:latin typeface="+mn-lt"/>
                <a:ea typeface="+mn-ea"/>
                <a:cs typeface="+mn-cs"/>
              </a:rPr>
              <a:t>Rotem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Kowner</a:t>
            </a:r>
            <a:r>
              <a:rPr lang="en-US" sz="1200" b="0" i="0" kern="1200" dirty="0">
                <a:solidFill>
                  <a:schemeClr val="tx1"/>
                </a:solidFill>
                <a:effectLst/>
                <a:latin typeface="+mn-lt"/>
                <a:ea typeface="+mn-ea"/>
                <a:cs typeface="+mn-cs"/>
              </a:rPr>
              <a:t>, a professor from the University of Haifa in Israel.</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32</a:t>
            </a:fld>
            <a:endParaRPr lang="en-US"/>
          </a:p>
        </p:txBody>
      </p:sp>
    </p:spTree>
    <p:extLst>
      <p:ext uri="{BB962C8B-B14F-4D97-AF65-F5344CB8AC3E}">
        <p14:creationId xmlns:p14="http://schemas.microsoft.com/office/powerpoint/2010/main" val="2029001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33</a:t>
            </a:fld>
            <a:endParaRPr lang="en-US"/>
          </a:p>
        </p:txBody>
      </p:sp>
    </p:spTree>
    <p:extLst>
      <p:ext uri="{BB962C8B-B14F-4D97-AF65-F5344CB8AC3E}">
        <p14:creationId xmlns:p14="http://schemas.microsoft.com/office/powerpoint/2010/main" val="8610215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34</a:t>
            </a:fld>
            <a:endParaRPr lang="en-US"/>
          </a:p>
        </p:txBody>
      </p:sp>
    </p:spTree>
    <p:extLst>
      <p:ext uri="{BB962C8B-B14F-4D97-AF65-F5344CB8AC3E}">
        <p14:creationId xmlns:p14="http://schemas.microsoft.com/office/powerpoint/2010/main" val="2113580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35</a:t>
            </a:fld>
            <a:endParaRPr lang="en-US"/>
          </a:p>
        </p:txBody>
      </p:sp>
    </p:spTree>
    <p:extLst>
      <p:ext uri="{BB962C8B-B14F-4D97-AF65-F5344CB8AC3E}">
        <p14:creationId xmlns:p14="http://schemas.microsoft.com/office/powerpoint/2010/main" val="2787228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36</a:t>
            </a:fld>
            <a:endParaRPr lang="en-US" dirty="0"/>
          </a:p>
        </p:txBody>
      </p:sp>
    </p:spTree>
    <p:extLst>
      <p:ext uri="{BB962C8B-B14F-4D97-AF65-F5344CB8AC3E}">
        <p14:creationId xmlns:p14="http://schemas.microsoft.com/office/powerpoint/2010/main" val="233665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37</a:t>
            </a:fld>
            <a:endParaRPr lang="en-US" dirty="0"/>
          </a:p>
        </p:txBody>
      </p:sp>
    </p:spTree>
    <p:extLst>
      <p:ext uri="{BB962C8B-B14F-4D97-AF65-F5344CB8AC3E}">
        <p14:creationId xmlns:p14="http://schemas.microsoft.com/office/powerpoint/2010/main" val="4268854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38</a:t>
            </a:fld>
            <a:endParaRPr lang="en-US"/>
          </a:p>
        </p:txBody>
      </p:sp>
    </p:spTree>
    <p:extLst>
      <p:ext uri="{BB962C8B-B14F-4D97-AF65-F5344CB8AC3E}">
        <p14:creationId xmlns:p14="http://schemas.microsoft.com/office/powerpoint/2010/main" val="21451740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39</a:t>
            </a:fld>
            <a:endParaRPr lang="en-US"/>
          </a:p>
        </p:txBody>
      </p:sp>
    </p:spTree>
    <p:extLst>
      <p:ext uri="{BB962C8B-B14F-4D97-AF65-F5344CB8AC3E}">
        <p14:creationId xmlns:p14="http://schemas.microsoft.com/office/powerpoint/2010/main" val="2647233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C74690-1C8B-4329-B4B6-6F64C47818CC}" type="slidenum">
              <a:rPr lang="en-US" smtClean="0"/>
              <a:pPr/>
              <a:t>40</a:t>
            </a:fld>
            <a:endParaRPr lang="en-US"/>
          </a:p>
        </p:txBody>
      </p:sp>
    </p:spTree>
    <p:extLst>
      <p:ext uri="{BB962C8B-B14F-4D97-AF65-F5344CB8AC3E}">
        <p14:creationId xmlns:p14="http://schemas.microsoft.com/office/powerpoint/2010/main" val="213027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Freeform 12"/>
          <p:cNvSpPr/>
          <p:nvPr/>
        </p:nvSpPr>
        <p:spPr>
          <a:xfrm>
            <a:off x="-8467" y="-16933"/>
            <a:ext cx="8754534"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0379" y="4445000"/>
            <a:ext cx="8464695"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2864" y="0"/>
            <a:ext cx="581123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0" name="Freeform 29"/>
          <p:cNvSpPr/>
          <p:nvPr/>
        </p:nvSpPr>
        <p:spPr>
          <a:xfrm rot="21420000">
            <a:off x="-170768" y="213023"/>
            <a:ext cx="8480534"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451416" y="668338"/>
            <a:ext cx="7533524" cy="2766528"/>
          </a:xfrm>
        </p:spPr>
        <p:txBody>
          <a:bodyPr anchor="b">
            <a:normAutofit/>
          </a:bodyPr>
          <a:lstStyle>
            <a:lvl1pPr algn="r">
              <a:defRPr sz="7200"/>
            </a:lvl1pPr>
          </a:lstStyle>
          <a:p>
            <a:r>
              <a:rPr lang="en-US"/>
              <a:t>Click to edit Master title style</a:t>
            </a:r>
            <a:endParaRPr lang="en-US" dirty="0"/>
          </a:p>
        </p:txBody>
      </p:sp>
      <p:sp>
        <p:nvSpPr>
          <p:cNvPr id="3" name="Subtitle 2"/>
          <p:cNvSpPr>
            <a:spLocks noGrp="1"/>
          </p:cNvSpPr>
          <p:nvPr>
            <p:ph type="subTitle" idx="1"/>
          </p:nvPr>
        </p:nvSpPr>
        <p:spPr>
          <a:xfrm rot="21420000">
            <a:off x="554462" y="3446830"/>
            <a:ext cx="7512060"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3669071" y="4714242"/>
            <a:ext cx="4607740" cy="942356"/>
          </a:xfrm>
        </p:spPr>
        <p:txBody>
          <a:bodyPr/>
          <a:lstStyle>
            <a:lvl1pPr algn="ctr">
              <a:defRPr sz="4200">
                <a:solidFill>
                  <a:schemeClr val="accent1">
                    <a:lumMod val="60000"/>
                    <a:lumOff val="40000"/>
                  </a:schemeClr>
                </a:solidFill>
              </a:defRPr>
            </a:lvl1pPr>
          </a:lstStyle>
          <a:p>
            <a:fld id="{38F914B8-DB1F-4952-B844-FEA318CB8F18}" type="datetimeFigureOut">
              <a:rPr lang="en-US" smtClean="0"/>
              <a:pPr/>
              <a:t>5/23/2017</a:t>
            </a:fld>
            <a:endParaRPr lang="en-US"/>
          </a:p>
        </p:txBody>
      </p:sp>
      <p:sp>
        <p:nvSpPr>
          <p:cNvPr id="5" name="Footer Placeholder 4"/>
          <p:cNvSpPr>
            <a:spLocks noGrp="1"/>
          </p:cNvSpPr>
          <p:nvPr>
            <p:ph type="ftr" sz="quarter" idx="11"/>
          </p:nvPr>
        </p:nvSpPr>
        <p:spPr>
          <a:xfrm rot="21420000">
            <a:off x="9144" y="4956048"/>
            <a:ext cx="2990088" cy="914400"/>
          </a:xfrm>
          <a:noFill/>
        </p:spPr>
        <p:txBody>
          <a:bodyPr wrap="square" rtlCol="0">
            <a:spAutoFit/>
          </a:bodyPr>
          <a:lstStyle>
            <a:lvl1pPr>
              <a:defRPr lang="en-US" sz="4200" dirty="0"/>
            </a:lvl1pPr>
          </a:lstStyle>
          <a:p>
            <a:endParaRPr lang="en-US"/>
          </a:p>
        </p:txBody>
      </p:sp>
      <p:sp>
        <p:nvSpPr>
          <p:cNvPr id="6" name="Slide Number Placeholder 5"/>
          <p:cNvSpPr>
            <a:spLocks noGrp="1"/>
          </p:cNvSpPr>
          <p:nvPr>
            <p:ph type="sldNum" sz="quarter" idx="12"/>
          </p:nvPr>
        </p:nvSpPr>
        <p:spPr>
          <a:xfrm rot="21420000">
            <a:off x="7401518" y="3819948"/>
            <a:ext cx="680390" cy="498470"/>
          </a:xfrm>
        </p:spPr>
        <p:txBody>
          <a:bodyPr/>
          <a:lstStyle>
            <a:lvl1pPr>
              <a:defRPr sz="2400">
                <a:solidFill>
                  <a:schemeClr val="tx1">
                    <a:lumMod val="75000"/>
                    <a:lumOff val="25000"/>
                  </a:schemeClr>
                </a:solidFill>
              </a:defRPr>
            </a:lvl1pPr>
          </a:lstStyle>
          <a:p>
            <a:fld id="{63D44A88-C12A-47F9-A8D7-F4CA98401687}" type="slidenum">
              <a:rPr lang="en-US" smtClean="0"/>
              <a:pPr/>
              <a:t>‹#›</a:t>
            </a:fld>
            <a:endParaRPr lang="en-US"/>
          </a:p>
        </p:txBody>
      </p:sp>
      <p:sp>
        <p:nvSpPr>
          <p:cNvPr id="33" name="5-Point Star 32"/>
          <p:cNvSpPr/>
          <p:nvPr/>
        </p:nvSpPr>
        <p:spPr>
          <a:xfrm rot="21420000">
            <a:off x="3121951" y="5057183"/>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21543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914B8-DB1F-4952-B844-FEA318CB8F18}" type="datetimeFigureOut">
              <a:rPr lang="en-US" smtClean="0"/>
              <a:pPr/>
              <a:t>5/23/2017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4501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6030"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514351" y="3742267"/>
            <a:ext cx="7796030"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F914B8-DB1F-4952-B844-FEA318CB8F18}" type="datetimeFigureOut">
              <a:rPr lang="en-US" smtClean="0"/>
              <a:pPr/>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3130135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766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0" y="2063396"/>
            <a:ext cx="3816536"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495478" y="2063396"/>
            <a:ext cx="381490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907029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6030"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9569" y="2063396"/>
            <a:ext cx="3591317"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514352" y="2861733"/>
            <a:ext cx="3816534"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5340" y="2063396"/>
            <a:ext cx="359667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4495477" y="2861733"/>
            <a:ext cx="3816535"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F914B8-DB1F-4952-B844-FEA318CB8F18}" type="datetimeFigureOut">
              <a:rPr lang="en-US" smtClean="0"/>
              <a:pPr/>
              <a:t>5/23/2017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749360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F914B8-DB1F-4952-B844-FEA318CB8F18}" type="datetimeFigureOut">
              <a:rPr lang="en-US" smtClean="0"/>
              <a:pPr/>
              <a:t>5/23/2017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768728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914B8-DB1F-4952-B844-FEA318CB8F18}" type="datetimeFigureOut">
              <a:rPr lang="en-US" smtClean="0"/>
              <a:pPr/>
              <a:t>5/23/2017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3965523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232" y="685800"/>
            <a:ext cx="3095145"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3784600" y="685801"/>
            <a:ext cx="4525781"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232" y="2709053"/>
            <a:ext cx="3095146"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90593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0"/>
            <a:ext cx="440817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7740" y="1"/>
            <a:ext cx="3162641"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1" y="2709053"/>
            <a:ext cx="440817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356268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4106333"/>
            <a:ext cx="7796031"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351" y="685800"/>
            <a:ext cx="7794385"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35" y="4702923"/>
            <a:ext cx="7796046"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r>
              <a:rPr lang="en-US" dirty="0"/>
              <a:t>Survey of Jewish Demographics 2015 </a:t>
            </a:r>
          </a:p>
        </p:txBody>
      </p:sp>
      <p:sp>
        <p:nvSpPr>
          <p:cNvPr id="7" name="Slide Number Placeholder 6"/>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2739715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77"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35" y="4106333"/>
            <a:ext cx="7796047"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r>
              <a:rPr lang="en-US" dirty="0"/>
              <a:t>Survey of Jewish Demographics 2015 </a:t>
            </a:r>
          </a:p>
        </p:txBody>
      </p:sp>
      <p:sp>
        <p:nvSpPr>
          <p:cNvPr id="7" name="Slide Number Placeholder 6"/>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221020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99" y="685800"/>
            <a:ext cx="7143765"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162698" y="3610032"/>
            <a:ext cx="6500967"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514351" y="4106334"/>
            <a:ext cx="779766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r>
              <a:rPr lang="en-US" dirty="0"/>
              <a:t>Survey of Jewish Demographics 2015 </a:t>
            </a:r>
          </a:p>
        </p:txBody>
      </p:sp>
      <p:sp>
        <p:nvSpPr>
          <p:cNvPr id="7" name="Slide Number Placeholder 6"/>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
        <p:nvSpPr>
          <p:cNvPr id="10" name="TextBox 9"/>
          <p:cNvSpPr txBox="1"/>
          <p:nvPr/>
        </p:nvSpPr>
        <p:spPr>
          <a:xfrm>
            <a:off x="404280" y="8878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7897147" y="290648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48619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4351" y="1723855"/>
            <a:ext cx="7796030"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51" y="4247468"/>
            <a:ext cx="7796030"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F914B8-DB1F-4952-B844-FEA318CB8F18}" type="datetimeFigureOut">
              <a:rPr lang="en-US" smtClean="0"/>
              <a:pPr/>
              <a:t>5/23/2017</a:t>
            </a:fld>
            <a:endParaRPr lang="en-US"/>
          </a:p>
        </p:txBody>
      </p:sp>
      <p:sp>
        <p:nvSpPr>
          <p:cNvPr id="6" name="Footer Placeholder 5"/>
          <p:cNvSpPr>
            <a:spLocks noGrp="1"/>
          </p:cNvSpPr>
          <p:nvPr>
            <p:ph type="ftr" sz="quarter" idx="11"/>
          </p:nvPr>
        </p:nvSpPr>
        <p:spPr/>
        <p:txBody>
          <a:bodyPr/>
          <a:lstStyle/>
          <a:p>
            <a:r>
              <a:rPr lang="en-US" dirty="0"/>
              <a:t>Survey of Jewish Demographics 2015 </a:t>
            </a:r>
          </a:p>
        </p:txBody>
      </p:sp>
      <p:sp>
        <p:nvSpPr>
          <p:cNvPr id="7" name="Slide Number Placeholder 6"/>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2227321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1"/>
            <a:ext cx="7796030"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8F914B8-DB1F-4952-B844-FEA318CB8F18}" type="datetimeFigureOut">
              <a:rPr lang="en-US" smtClean="0"/>
              <a:pPr/>
              <a:t>5/23/2017</a:t>
            </a:fld>
            <a:endParaRPr lang="en-US"/>
          </a:p>
        </p:txBody>
      </p:sp>
      <p:sp>
        <p:nvSpPr>
          <p:cNvPr id="4" name="Footer Placeholder 3"/>
          <p:cNvSpPr>
            <a:spLocks noGrp="1"/>
          </p:cNvSpPr>
          <p:nvPr>
            <p:ph type="ftr" sz="quarter" idx="11"/>
          </p:nvPr>
        </p:nvSpPr>
        <p:spPr/>
        <p:txBody>
          <a:bodyPr/>
          <a:lstStyle/>
          <a:p>
            <a:r>
              <a:rPr lang="en-US" dirty="0"/>
              <a:t>Survey of Jewish Demographics 2015 </a:t>
            </a:r>
          </a:p>
        </p:txBody>
      </p:sp>
      <p:sp>
        <p:nvSpPr>
          <p:cNvPr id="5" name="Slide Number Placeholder 4"/>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3901493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514351" y="685801"/>
            <a:ext cx="779766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518880"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14335" y="2063396"/>
            <a:ext cx="248259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8880" y="4389288"/>
            <a:ext cx="2482596"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17805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176999" y="2063396"/>
            <a:ext cx="248259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176998" y="4389286"/>
            <a:ext cx="2483655"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82670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826614" y="2063394"/>
            <a:ext cx="248259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826614" y="4389284"/>
            <a:ext cx="2482596"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8F914B8-DB1F-4952-B844-FEA318CB8F18}" type="datetimeFigureOut">
              <a:rPr lang="en-US" smtClean="0"/>
              <a:pPr/>
              <a:t>5/23/2017</a:t>
            </a:fld>
            <a:endParaRPr lang="en-US"/>
          </a:p>
        </p:txBody>
      </p:sp>
      <p:sp>
        <p:nvSpPr>
          <p:cNvPr id="4" name="Footer Placeholder 3"/>
          <p:cNvSpPr>
            <a:spLocks noGrp="1"/>
          </p:cNvSpPr>
          <p:nvPr>
            <p:ph type="ftr" sz="quarter" idx="11"/>
          </p:nvPr>
        </p:nvSpPr>
        <p:spPr/>
        <p:txBody>
          <a:bodyPr/>
          <a:lstStyle/>
          <a:p>
            <a:r>
              <a:rPr lang="en-US" dirty="0"/>
              <a:t>Survey of Jewish Demographics 2015 </a:t>
            </a:r>
          </a:p>
        </p:txBody>
      </p:sp>
      <p:sp>
        <p:nvSpPr>
          <p:cNvPr id="5" name="Slide Number Placeholder 4"/>
          <p:cNvSpPr>
            <a:spLocks noGrp="1"/>
          </p:cNvSpPr>
          <p:nvPr>
            <p:ph type="sldNum" sz="quarter" idx="12"/>
          </p:nvPr>
        </p:nvSpPr>
        <p:spPr/>
        <p:txBody>
          <a:body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929356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514351" y="2063396"/>
            <a:ext cx="7796030"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914B8-DB1F-4952-B844-FEA318CB8F18}" type="datetimeFigureOut">
              <a:rPr lang="en-US" smtClean="0"/>
              <a:pPr/>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3877103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1896" y="685801"/>
            <a:ext cx="1698485"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514351" y="685801"/>
            <a:ext cx="5928323"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914B8-DB1F-4952-B844-FEA318CB8F18}" type="datetimeFigureOut">
              <a:rPr lang="en-US" smtClean="0"/>
              <a:pPr/>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44A88-C12A-47F9-A8D7-F4CA98401687}" type="slidenum">
              <a:rPr lang="en-US" smtClean="0"/>
              <a:pPr/>
              <a:t>‹#›</a:t>
            </a:fld>
            <a:endParaRPr lang="en-US"/>
          </a:p>
        </p:txBody>
      </p:sp>
    </p:spTree>
    <p:extLst>
      <p:ext uri="{BB962C8B-B14F-4D97-AF65-F5344CB8AC3E}">
        <p14:creationId xmlns:p14="http://schemas.microsoft.com/office/powerpoint/2010/main" val="35467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 name="Group 9"/>
          <p:cNvGrpSpPr/>
          <p:nvPr/>
        </p:nvGrpSpPr>
        <p:grpSpPr>
          <a:xfrm>
            <a:off x="-19048" y="1"/>
            <a:ext cx="9004013"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grpSp>
      <p:sp>
        <p:nvSpPr>
          <p:cNvPr id="2" name="Title Placeholder 1"/>
          <p:cNvSpPr>
            <a:spLocks noGrp="1"/>
          </p:cNvSpPr>
          <p:nvPr>
            <p:ph type="title"/>
          </p:nvPr>
        </p:nvSpPr>
        <p:spPr>
          <a:xfrm>
            <a:off x="514351" y="685801"/>
            <a:ext cx="7797662" cy="11519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4351" y="2063396"/>
            <a:ext cx="7797662"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73562" y="5757334"/>
            <a:ext cx="2838450" cy="498470"/>
          </a:xfrm>
          <a:prstGeom prst="rect">
            <a:avLst/>
          </a:prstGeom>
        </p:spPr>
        <p:txBody>
          <a:bodyPr vert="horz" lIns="91440" tIns="45720" rIns="91440" bIns="45720" rtlCol="0" anchor="ctr"/>
          <a:lstStyle>
            <a:lvl1pPr algn="r">
              <a:defRPr sz="2800" cap="all" baseline="0">
                <a:solidFill>
                  <a:schemeClr val="accent1">
                    <a:lumMod val="60000"/>
                    <a:lumOff val="40000"/>
                  </a:schemeClr>
                </a:solidFill>
              </a:defRPr>
            </a:lvl1pPr>
          </a:lstStyle>
          <a:p>
            <a:fld id="{38F914B8-DB1F-4952-B844-FEA318CB8F18}" type="datetimeFigureOut">
              <a:rPr lang="en-US" smtClean="0"/>
              <a:pPr/>
              <a:t>5/23/2017</a:t>
            </a:fld>
            <a:endParaRPr lang="en-US"/>
          </a:p>
        </p:txBody>
      </p:sp>
      <p:sp>
        <p:nvSpPr>
          <p:cNvPr id="5" name="Footer Placeholder 4"/>
          <p:cNvSpPr>
            <a:spLocks noGrp="1"/>
          </p:cNvSpPr>
          <p:nvPr>
            <p:ph type="ftr" sz="quarter" idx="3"/>
          </p:nvPr>
        </p:nvSpPr>
        <p:spPr>
          <a:xfrm>
            <a:off x="514351" y="5757334"/>
            <a:ext cx="4124789" cy="498470"/>
          </a:xfrm>
          <a:prstGeom prst="rect">
            <a:avLst/>
          </a:prstGeom>
        </p:spPr>
        <p:txBody>
          <a:bodyPr vert="horz" lIns="91440" tIns="45720" rIns="91440" bIns="45720" rtlCol="0" anchor="ctr"/>
          <a:lstStyle>
            <a:lvl1pPr algn="l">
              <a:defRPr sz="2800" cap="all" baseline="0">
                <a:solidFill>
                  <a:schemeClr val="accent1">
                    <a:lumMod val="60000"/>
                    <a:lumOff val="40000"/>
                  </a:schemeClr>
                </a:solidFill>
              </a:defRPr>
            </a:lvl1pPr>
          </a:lstStyle>
          <a:p>
            <a:r>
              <a:rPr lang="en-US" dirty="0"/>
              <a:t>Survey of Jewish Demographics 2015 </a:t>
            </a:r>
          </a:p>
        </p:txBody>
      </p:sp>
      <p:sp>
        <p:nvSpPr>
          <p:cNvPr id="6" name="Slide Number Placeholder 5"/>
          <p:cNvSpPr>
            <a:spLocks noGrp="1"/>
          </p:cNvSpPr>
          <p:nvPr>
            <p:ph type="sldNum" sz="quarter" idx="4"/>
          </p:nvPr>
        </p:nvSpPr>
        <p:spPr>
          <a:xfrm>
            <a:off x="4715341" y="5757334"/>
            <a:ext cx="680390" cy="498470"/>
          </a:xfrm>
          <a:prstGeom prst="rect">
            <a:avLst/>
          </a:prstGeom>
        </p:spPr>
        <p:txBody>
          <a:bodyPr vert="horz" lIns="91440" tIns="45720" rIns="91440" bIns="45720" rtlCol="0" anchor="ctr"/>
          <a:lstStyle>
            <a:lvl1pPr algn="ctr">
              <a:defRPr sz="2800" cap="all" baseline="0">
                <a:solidFill>
                  <a:schemeClr val="accent1">
                    <a:lumMod val="60000"/>
                    <a:lumOff val="40000"/>
                  </a:schemeClr>
                </a:solidFill>
              </a:defRPr>
            </a:lvl1pPr>
          </a:lstStyle>
          <a:p>
            <a:r>
              <a:rPr lang="en-US"/>
              <a:t>Life in Messiah  </a:t>
            </a:r>
            <a:fld id="{63D44A88-C12A-47F9-A8D7-F4CA98401687}" type="slidenum">
              <a:rPr lang="en-US" smtClean="0"/>
              <a:pPr/>
              <a:t>‹#›</a:t>
            </a:fld>
            <a:endParaRPr lang="en-US" dirty="0"/>
          </a:p>
        </p:txBody>
      </p:sp>
    </p:spTree>
    <p:extLst>
      <p:ext uri="{BB962C8B-B14F-4D97-AF65-F5344CB8AC3E}">
        <p14:creationId xmlns:p14="http://schemas.microsoft.com/office/powerpoint/2010/main" val="3648149109"/>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txStyles>
    <p:titleStyle>
      <a:lvl1pPr algn="l" defTabSz="914400" rtl="0" eaLnBrk="1" latinLnBrk="0" hangingPunct="1">
        <a:lnSpc>
          <a:spcPct val="90000"/>
        </a:lnSpc>
        <a:spcBef>
          <a:spcPct val="0"/>
        </a:spcBef>
        <a:buNone/>
        <a:defRPr sz="4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jewishdatabank.org/Studies/details.cfm?StudyID=80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jewishdatabank.org/Studies/downloadFile.cfm?FileID=339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jewishvirtuallibrary.org/latest-population-statistics-for-israe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heguardian.com/world/2017/jan/12/rise-in-numbers-of-Jews-leaving-europe-for-israel-is-not-an-exodu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habad.org/therebbe/livingtorah/player_cdo/aid/878374/jewish/Welcome-Home.ht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73175"/>
            <a:ext cx="7772400" cy="1470025"/>
          </a:xfrm>
        </p:spPr>
        <p:txBody>
          <a:bodyPr>
            <a:noAutofit/>
          </a:bodyPr>
          <a:lstStyle/>
          <a:p>
            <a:r>
              <a:rPr lang="en-US" sz="6000" b="1" dirty="0">
                <a:solidFill>
                  <a:srgbClr val="0070C0"/>
                </a:solidFill>
              </a:rPr>
              <a:t> </a:t>
            </a:r>
            <a:br>
              <a:rPr lang="en-US" sz="6000" b="1" dirty="0">
                <a:solidFill>
                  <a:srgbClr val="0070C0"/>
                </a:solidFill>
              </a:rPr>
            </a:br>
            <a:r>
              <a:rPr lang="en-US" sz="6000" b="1" dirty="0">
                <a:solidFill>
                  <a:srgbClr val="0070C0"/>
                </a:solidFill>
              </a:rPr>
              <a:t>World Jewish Demographics </a:t>
            </a:r>
          </a:p>
        </p:txBody>
      </p:sp>
      <p:sp>
        <p:nvSpPr>
          <p:cNvPr id="3" name="Subtitle 2"/>
          <p:cNvSpPr>
            <a:spLocks noGrp="1"/>
          </p:cNvSpPr>
          <p:nvPr>
            <p:ph type="subTitle" idx="1"/>
          </p:nvPr>
        </p:nvSpPr>
        <p:spPr>
          <a:xfrm>
            <a:off x="76200" y="3276600"/>
            <a:ext cx="7924800" cy="2514600"/>
          </a:xfrm>
        </p:spPr>
        <p:txBody>
          <a:bodyPr>
            <a:normAutofit fontScale="92500" lnSpcReduction="10000"/>
          </a:bodyPr>
          <a:lstStyle/>
          <a:p>
            <a:r>
              <a:rPr lang="en-US" dirty="0">
                <a:solidFill>
                  <a:schemeClr val="tx1">
                    <a:lumMod val="50000"/>
                    <a:lumOff val="50000"/>
                  </a:schemeClr>
                </a:solidFill>
              </a:rPr>
              <a:t>Lausanne Consultation on Jewish Evangelism </a:t>
            </a:r>
          </a:p>
          <a:p>
            <a:r>
              <a:rPr lang="en-US" dirty="0" err="1">
                <a:solidFill>
                  <a:schemeClr val="tx1">
                    <a:lumMod val="50000"/>
                    <a:lumOff val="50000"/>
                  </a:schemeClr>
                </a:solidFill>
              </a:rPr>
              <a:t>ceo</a:t>
            </a:r>
            <a:r>
              <a:rPr lang="en-US" dirty="0">
                <a:solidFill>
                  <a:schemeClr val="tx1">
                    <a:lumMod val="50000"/>
                    <a:lumOff val="50000"/>
                  </a:schemeClr>
                </a:solidFill>
              </a:rPr>
              <a:t> Conference  2017 – </a:t>
            </a:r>
            <a:r>
              <a:rPr lang="en-US" dirty="0" err="1">
                <a:solidFill>
                  <a:schemeClr val="tx1">
                    <a:lumMod val="50000"/>
                    <a:lumOff val="50000"/>
                  </a:schemeClr>
                </a:solidFill>
              </a:rPr>
              <a:t>haslev</a:t>
            </a:r>
            <a:r>
              <a:rPr lang="en-US" dirty="0">
                <a:solidFill>
                  <a:schemeClr val="tx1">
                    <a:lumMod val="50000"/>
                    <a:lumOff val="50000"/>
                  </a:schemeClr>
                </a:solidFill>
              </a:rPr>
              <a:t>, Denmark</a:t>
            </a:r>
          </a:p>
          <a:p>
            <a:endParaRPr lang="en-US" dirty="0">
              <a:solidFill>
                <a:schemeClr val="tx1">
                  <a:lumMod val="50000"/>
                  <a:lumOff val="50000"/>
                </a:schemeClr>
              </a:solidFill>
            </a:endParaRPr>
          </a:p>
          <a:p>
            <a:r>
              <a:rPr lang="en-US" dirty="0">
                <a:solidFill>
                  <a:schemeClr val="bg1"/>
                </a:solidFill>
              </a:rPr>
              <a:t>Wes Taber</a:t>
            </a:r>
          </a:p>
          <a:p>
            <a:r>
              <a:rPr lang="en-US" dirty="0">
                <a:solidFill>
                  <a:schemeClr val="bg1"/>
                </a:solidFill>
              </a:rPr>
              <a:t>Life in Messiah International</a:t>
            </a:r>
            <a:r>
              <a:rPr lang="en-US" dirty="0">
                <a:solidFill>
                  <a:schemeClr val="tx1">
                    <a:lumMod val="50000"/>
                    <a:lumOff val="50000"/>
                  </a:schemeClr>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70C0"/>
                </a:solidFill>
              </a:rPr>
              <a:t>Challenges in Jewish Demographics</a:t>
            </a:r>
          </a:p>
        </p:txBody>
      </p:sp>
      <p:sp>
        <p:nvSpPr>
          <p:cNvPr id="3" name="Content Placeholder 2"/>
          <p:cNvSpPr>
            <a:spLocks noGrp="1"/>
          </p:cNvSpPr>
          <p:nvPr>
            <p:ph sz="quarter" idx="13"/>
          </p:nvPr>
        </p:nvSpPr>
        <p:spPr/>
        <p:txBody>
          <a:bodyPr>
            <a:normAutofit/>
          </a:bodyPr>
          <a:lstStyle/>
          <a:p>
            <a:pPr marL="514350" indent="-514350">
              <a:buFont typeface="+mj-lt"/>
              <a:buAutoNum type="arabicPeriod"/>
            </a:pPr>
            <a:r>
              <a:rPr lang="en-US" sz="2400" cap="none" dirty="0">
                <a:latin typeface="Arial" panose="020B0604020202020204" pitchFamily="34" charset="0"/>
                <a:cs typeface="Arial" panose="020B0604020202020204" pitchFamily="34" charset="0"/>
              </a:rPr>
              <a:t>“Who is  a Jew?” (Definition of people group)</a:t>
            </a:r>
          </a:p>
          <a:p>
            <a:pPr marL="514350" indent="-514350">
              <a:buFont typeface="+mj-lt"/>
              <a:buAutoNum type="arabicPeriod"/>
            </a:pPr>
            <a:r>
              <a:rPr lang="en-US" sz="2400" cap="none" dirty="0">
                <a:latin typeface="Arial" panose="020B0604020202020204" pitchFamily="34" charset="0"/>
                <a:cs typeface="Arial" panose="020B0604020202020204" pitchFamily="34" charset="0"/>
              </a:rPr>
              <a:t>People are transient </a:t>
            </a:r>
          </a:p>
          <a:p>
            <a:pPr marL="514350" indent="-514350">
              <a:buFont typeface="+mj-lt"/>
              <a:buAutoNum type="arabicPeriod"/>
            </a:pPr>
            <a:r>
              <a:rPr lang="en-US" sz="2400" cap="none" dirty="0">
                <a:latin typeface="Arial" panose="020B0604020202020204" pitchFamily="34" charset="0"/>
                <a:cs typeface="Arial" panose="020B0604020202020204" pitchFamily="34" charset="0"/>
              </a:rPr>
              <a:t>Data collection methodologies vary</a:t>
            </a:r>
          </a:p>
          <a:p>
            <a:pPr marL="514350" indent="-514350">
              <a:buFont typeface="+mj-lt"/>
              <a:buAutoNum type="arabicPeriod"/>
            </a:pPr>
            <a:r>
              <a:rPr lang="en-US" sz="2400" cap="none" dirty="0">
                <a:latin typeface="Arial" panose="020B0604020202020204" pitchFamily="34" charset="0"/>
                <a:cs typeface="Arial" panose="020B0604020202020204" pitchFamily="34" charset="0"/>
              </a:rPr>
              <a:t>Birth and death rates, emigration and immigration, “passages” (people joining or leaving a subgroup by choice)</a:t>
            </a:r>
          </a:p>
          <a:p>
            <a:pPr marL="514350" indent="-514350">
              <a:buFont typeface="+mj-lt"/>
              <a:buAutoNum type="arabicPeriod"/>
            </a:pPr>
            <a:endParaRPr lang="en-US" sz="2400" cap="none"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3"/>
          </p:nvPr>
        </p:nvPicPr>
        <p:blipFill>
          <a:blip r:embed="rId3" cstate="print"/>
          <a:stretch>
            <a:fillRect/>
          </a:stretch>
        </p:blipFill>
        <p:spPr bwMode="auto">
          <a:xfrm>
            <a:off x="1826419" y="1066800"/>
            <a:ext cx="5491162" cy="4578684"/>
          </a:xfrm>
          <a:prstGeom prst="rect">
            <a:avLst/>
          </a:prstGeom>
          <a:noFill/>
          <a:ln w="9525">
            <a:noFill/>
            <a:miter lim="800000"/>
            <a:headEnd/>
            <a:tailEnd/>
          </a:ln>
        </p:spPr>
      </p:pic>
      <p:sp>
        <p:nvSpPr>
          <p:cNvPr id="5" name="TextBox 4"/>
          <p:cNvSpPr txBox="1"/>
          <p:nvPr/>
        </p:nvSpPr>
        <p:spPr>
          <a:xfrm>
            <a:off x="647700" y="381000"/>
            <a:ext cx="7848600" cy="769441"/>
          </a:xfrm>
          <a:prstGeom prst="rect">
            <a:avLst/>
          </a:prstGeom>
          <a:noFill/>
        </p:spPr>
        <p:txBody>
          <a:bodyPr wrap="square" rtlCol="0">
            <a:spAutoFit/>
          </a:bodyPr>
          <a:lstStyle/>
          <a:p>
            <a:pPr algn="ctr"/>
            <a:r>
              <a:rPr lang="en-US" sz="4400" b="1" dirty="0"/>
              <a:t>Jewish Identity Definitions</a:t>
            </a:r>
          </a:p>
        </p:txBody>
      </p:sp>
      <p:sp>
        <p:nvSpPr>
          <p:cNvPr id="4" name="TextBox 3"/>
          <p:cNvSpPr txBox="1"/>
          <p:nvPr/>
        </p:nvSpPr>
        <p:spPr>
          <a:xfrm>
            <a:off x="342900" y="5715000"/>
            <a:ext cx="8458200" cy="584775"/>
          </a:xfrm>
          <a:prstGeom prst="rect">
            <a:avLst/>
          </a:prstGeom>
          <a:noFill/>
        </p:spPr>
        <p:txBody>
          <a:bodyPr wrap="square" rtlCol="0">
            <a:spAutoFit/>
          </a:bodyPr>
          <a:lstStyle/>
          <a:p>
            <a:r>
              <a:rPr lang="en-US" sz="1600" b="1" dirty="0"/>
              <a:t>Figure 1: Configuring contemporary Jewish populations (not shown proportional to actual). </a:t>
            </a:r>
          </a:p>
          <a:p>
            <a:r>
              <a:rPr lang="en-US" sz="1600" i="1" dirty="0"/>
              <a:t>Representative of Diaspora only*</a:t>
            </a:r>
          </a:p>
        </p:txBody>
      </p:sp>
    </p:spTree>
    <p:extLst>
      <p:ext uri="{BB962C8B-B14F-4D97-AF65-F5344CB8AC3E}">
        <p14:creationId xmlns:p14="http://schemas.microsoft.com/office/powerpoint/2010/main" val="1074666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Jewish Identity Definitions </a:t>
            </a:r>
          </a:p>
        </p:txBody>
      </p:sp>
      <p:sp>
        <p:nvSpPr>
          <p:cNvPr id="3" name="Content Placeholder 2"/>
          <p:cNvSpPr>
            <a:spLocks noGrp="1"/>
          </p:cNvSpPr>
          <p:nvPr>
            <p:ph sz="quarter" idx="13"/>
          </p:nvPr>
        </p:nvSpPr>
        <p:spPr>
          <a:xfrm>
            <a:off x="457200" y="1600200"/>
            <a:ext cx="4038600" cy="5029200"/>
          </a:xfrm>
        </p:spPr>
        <p:txBody>
          <a:bodyPr>
            <a:normAutofit/>
          </a:bodyPr>
          <a:lstStyle/>
          <a:p>
            <a:r>
              <a:rPr lang="en-US" sz="2400" b="1" cap="none" dirty="0">
                <a:latin typeface="Arial" panose="020B0604020202020204" pitchFamily="34" charset="0"/>
                <a:cs typeface="Arial" panose="020B0604020202020204" pitchFamily="34" charset="0"/>
              </a:rPr>
              <a:t>The “core” Jewish population: </a:t>
            </a:r>
            <a:r>
              <a:rPr lang="en-US" sz="2400" cap="none" dirty="0">
                <a:latin typeface="Arial" panose="020B0604020202020204" pitchFamily="34" charset="0"/>
                <a:cs typeface="Arial" panose="020B0604020202020204" pitchFamily="34" charset="0"/>
              </a:rPr>
              <a:t>those who “identified themselves as Jews; or who are identified as Jews by a respondent in the same household, and do NOT have another monotheistic religion.” </a:t>
            </a:r>
          </a:p>
          <a:p>
            <a:endParaRPr lang="en-US" sz="2400" cap="none"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4648200" y="1447800"/>
            <a:ext cx="4130257" cy="3443923"/>
          </a:xfrm>
          <a:prstGeom prst="rect">
            <a:avLst/>
          </a:prstGeom>
          <a:noFill/>
          <a:ln w="9525">
            <a:noFill/>
            <a:miter lim="800000"/>
            <a:headEnd/>
            <a:tailEnd/>
          </a:ln>
        </p:spPr>
      </p:pic>
    </p:spTree>
    <p:extLst>
      <p:ext uri="{BB962C8B-B14F-4D97-AF65-F5344CB8AC3E}">
        <p14:creationId xmlns:p14="http://schemas.microsoft.com/office/powerpoint/2010/main" val="1787942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Jewish Identity Definitions </a:t>
            </a:r>
          </a:p>
        </p:txBody>
      </p:sp>
      <p:sp>
        <p:nvSpPr>
          <p:cNvPr id="3" name="Content Placeholder 2"/>
          <p:cNvSpPr>
            <a:spLocks noGrp="1"/>
          </p:cNvSpPr>
          <p:nvPr>
            <p:ph sz="quarter" idx="13"/>
          </p:nvPr>
        </p:nvSpPr>
        <p:spPr>
          <a:xfrm>
            <a:off x="457200" y="1600200"/>
            <a:ext cx="4038600" cy="5029200"/>
          </a:xfrm>
        </p:spPr>
        <p:txBody>
          <a:bodyPr>
            <a:normAutofit fontScale="32500" lnSpcReduction="20000"/>
          </a:bodyPr>
          <a:lstStyle/>
          <a:p>
            <a:r>
              <a:rPr lang="en-US" sz="7200" b="1" cap="none" dirty="0">
                <a:latin typeface="Arial" panose="020B0604020202020204" pitchFamily="34" charset="0"/>
                <a:cs typeface="Arial" panose="020B0604020202020204" pitchFamily="34" charset="0"/>
              </a:rPr>
              <a:t>“Enlarged” Jewish population:  </a:t>
            </a:r>
            <a:r>
              <a:rPr lang="en-US" sz="7200" cap="none" baseline="0" dirty="0">
                <a:latin typeface="Arial" panose="020B0604020202020204" pitchFamily="34" charset="0"/>
                <a:cs typeface="Arial" panose="020B0604020202020204" pitchFamily="34" charset="0"/>
              </a:rPr>
              <a:t>sum of: the core Jewish population; persons reporting they are partly Jewish; all others of Jewish parentage who – by core Jewish population criteria – are not currently Jewish; and all respective non-Jewish household members. </a:t>
            </a:r>
          </a:p>
          <a:p>
            <a:endParaRPr lang="en-US" cap="none"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4648200" y="1447800"/>
            <a:ext cx="4130257" cy="3443923"/>
          </a:xfrm>
          <a:prstGeom prst="rect">
            <a:avLst/>
          </a:prstGeom>
          <a:noFill/>
          <a:ln w="9525">
            <a:noFill/>
            <a:miter lim="800000"/>
            <a:headEnd/>
            <a:tailEnd/>
          </a:ln>
        </p:spPr>
      </p:pic>
    </p:spTree>
    <p:extLst>
      <p:ext uri="{BB962C8B-B14F-4D97-AF65-F5344CB8AC3E}">
        <p14:creationId xmlns:p14="http://schemas.microsoft.com/office/powerpoint/2010/main" val="512995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Jewish Identity Definitions </a:t>
            </a:r>
          </a:p>
        </p:txBody>
      </p:sp>
      <p:sp>
        <p:nvSpPr>
          <p:cNvPr id="3" name="Content Placeholder 2"/>
          <p:cNvSpPr>
            <a:spLocks noGrp="1"/>
          </p:cNvSpPr>
          <p:nvPr>
            <p:ph sz="quarter" idx="13"/>
          </p:nvPr>
        </p:nvSpPr>
        <p:spPr>
          <a:xfrm>
            <a:off x="457200" y="1600200"/>
            <a:ext cx="4038600" cy="5029200"/>
          </a:xfrm>
        </p:spPr>
        <p:txBody>
          <a:bodyPr>
            <a:normAutofit fontScale="32500" lnSpcReduction="20000"/>
          </a:bodyPr>
          <a:lstStyle/>
          <a:p>
            <a:r>
              <a:rPr lang="en-US" sz="7200" b="1" cap="none" dirty="0">
                <a:latin typeface="Arial" panose="020B0604020202020204" pitchFamily="34" charset="0"/>
                <a:cs typeface="Arial" panose="020B0604020202020204" pitchFamily="34" charset="0"/>
              </a:rPr>
              <a:t>Non-Jews with Jewish background: </a:t>
            </a:r>
            <a:r>
              <a:rPr lang="en-US" sz="7200" cap="none" dirty="0">
                <a:latin typeface="Arial" panose="020B0604020202020204" pitchFamily="34" charset="0"/>
                <a:cs typeface="Arial" panose="020B0604020202020204" pitchFamily="34" charset="0"/>
              </a:rPr>
              <a:t>(a) persons who have adopted another religion, or otherwise opted out, although they may claim to be also Jewish by ethnicity or in some other way…; and (b) other persons with Jewish parentage (PJBs) who disclaim being Jewish.</a:t>
            </a:r>
          </a:p>
          <a:p>
            <a:endParaRPr lang="en-US" cap="none"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4648200" y="1447800"/>
            <a:ext cx="4130257" cy="3443923"/>
          </a:xfrm>
          <a:prstGeom prst="rect">
            <a:avLst/>
          </a:prstGeom>
          <a:noFill/>
          <a:ln w="9525">
            <a:noFill/>
            <a:miter lim="800000"/>
            <a:headEnd/>
            <a:tailEnd/>
          </a:ln>
        </p:spPr>
      </p:pic>
    </p:spTree>
    <p:extLst>
      <p:ext uri="{BB962C8B-B14F-4D97-AF65-F5344CB8AC3E}">
        <p14:creationId xmlns:p14="http://schemas.microsoft.com/office/powerpoint/2010/main" val="1780547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Jewish Identity Definitions</a:t>
            </a:r>
          </a:p>
        </p:txBody>
      </p:sp>
      <p:sp>
        <p:nvSpPr>
          <p:cNvPr id="3" name="Content Placeholder 2"/>
          <p:cNvSpPr>
            <a:spLocks noGrp="1"/>
          </p:cNvSpPr>
          <p:nvPr>
            <p:ph sz="quarter" idx="13"/>
          </p:nvPr>
        </p:nvSpPr>
        <p:spPr>
          <a:xfrm>
            <a:off x="514350" y="1752600"/>
            <a:ext cx="3816536" cy="3311189"/>
          </a:xfrm>
        </p:spPr>
        <p:txBody>
          <a:bodyPr>
            <a:noAutofit/>
          </a:bodyPr>
          <a:lstStyle/>
          <a:p>
            <a:r>
              <a:rPr lang="en-US" sz="2400" b="1" cap="none" dirty="0">
                <a:latin typeface="Arial" panose="020B0604020202020204" pitchFamily="34" charset="0"/>
                <a:cs typeface="Arial" panose="020B0604020202020204" pitchFamily="34" charset="0"/>
              </a:rPr>
              <a:t>Law of return: </a:t>
            </a:r>
            <a:r>
              <a:rPr lang="en-US" sz="2400" cap="none" dirty="0">
                <a:latin typeface="Arial" panose="020B0604020202020204" pitchFamily="34" charset="0"/>
                <a:cs typeface="Arial" panose="020B0604020202020204" pitchFamily="34" charset="0"/>
              </a:rPr>
              <a:t>one who was born to a Jewish mother OR converted to any form of Judaism AND who has NOT joined another (presumably monotheistic) religion. </a:t>
            </a:r>
          </a:p>
        </p:txBody>
      </p:sp>
      <p:pic>
        <p:nvPicPr>
          <p:cNvPr id="12" name="Picture 2"/>
          <p:cNvPicPr>
            <a:picLocks noGrp="1" noChangeAspect="1" noChangeArrowheads="1"/>
          </p:cNvPicPr>
          <p:nvPr>
            <p:ph sz="quarter" idx="14"/>
          </p:nvPr>
        </p:nvPicPr>
        <p:blipFill>
          <a:blip r:embed="rId3" cstate="print"/>
          <a:stretch>
            <a:fillRect/>
          </a:stretch>
        </p:blipFill>
        <p:spPr bwMode="auto">
          <a:xfrm>
            <a:off x="4648200" y="1447800"/>
            <a:ext cx="4136158" cy="3448844"/>
          </a:xfrm>
          <a:prstGeom prst="rect">
            <a:avLst/>
          </a:prstGeom>
          <a:noFill/>
          <a:ln w="9525">
            <a:noFill/>
            <a:miter lim="800000"/>
            <a:headEnd/>
            <a:tailEnd/>
          </a:ln>
        </p:spPr>
      </p:pic>
    </p:spTree>
    <p:extLst>
      <p:ext uri="{BB962C8B-B14F-4D97-AF65-F5344CB8AC3E}">
        <p14:creationId xmlns:p14="http://schemas.microsoft.com/office/powerpoint/2010/main" val="640146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Jewish Identity Definitions</a:t>
            </a:r>
          </a:p>
        </p:txBody>
      </p:sp>
      <p:sp>
        <p:nvSpPr>
          <p:cNvPr id="3" name="Content Placeholder 2"/>
          <p:cNvSpPr>
            <a:spLocks noGrp="1"/>
          </p:cNvSpPr>
          <p:nvPr>
            <p:ph sz="quarter" idx="13"/>
          </p:nvPr>
        </p:nvSpPr>
        <p:spPr>
          <a:xfrm>
            <a:off x="514350" y="1752600"/>
            <a:ext cx="3816536" cy="3311189"/>
          </a:xfrm>
        </p:spPr>
        <p:txBody>
          <a:bodyPr>
            <a:noAutofit/>
          </a:bodyPr>
          <a:lstStyle/>
          <a:p>
            <a:r>
              <a:rPr lang="en-US" sz="2400" b="1" cap="none" dirty="0">
                <a:latin typeface="Arial" panose="020B0604020202020204" pitchFamily="34" charset="0"/>
                <a:cs typeface="Arial" panose="020B0604020202020204" pitchFamily="34" charset="0"/>
              </a:rPr>
              <a:t>“Jewish ancestry ever” definition: </a:t>
            </a:r>
            <a:r>
              <a:rPr lang="en-US" sz="2400" cap="none" dirty="0">
                <a:latin typeface="Arial" panose="020B0604020202020204" pitchFamily="34" charset="0"/>
                <a:cs typeface="Arial" panose="020B0604020202020204" pitchFamily="34" charset="0"/>
              </a:rPr>
              <a:t>includes “lost Jewish communities,” with the most visible the Beta Israel (Ethiopian non-Jews of Jewish ancestry”</a:t>
            </a:r>
          </a:p>
        </p:txBody>
      </p:sp>
      <p:pic>
        <p:nvPicPr>
          <p:cNvPr id="12" name="Picture 2"/>
          <p:cNvPicPr>
            <a:picLocks noGrp="1" noChangeAspect="1" noChangeArrowheads="1"/>
          </p:cNvPicPr>
          <p:nvPr>
            <p:ph sz="quarter" idx="14"/>
          </p:nvPr>
        </p:nvPicPr>
        <p:blipFill>
          <a:blip r:embed="rId3" cstate="print"/>
          <a:stretch>
            <a:fillRect/>
          </a:stretch>
        </p:blipFill>
        <p:spPr bwMode="auto">
          <a:xfrm>
            <a:off x="4648200" y="1447800"/>
            <a:ext cx="4136158" cy="3448844"/>
          </a:xfrm>
          <a:prstGeom prst="rect">
            <a:avLst/>
          </a:prstGeom>
          <a:noFill/>
          <a:ln w="9525">
            <a:noFill/>
            <a:miter lim="800000"/>
            <a:headEnd/>
            <a:tailEnd/>
          </a:ln>
        </p:spPr>
      </p:pic>
    </p:spTree>
    <p:extLst>
      <p:ext uri="{BB962C8B-B14F-4D97-AF65-F5344CB8AC3E}">
        <p14:creationId xmlns:p14="http://schemas.microsoft.com/office/powerpoint/2010/main" val="773465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Sources	</a:t>
            </a:r>
          </a:p>
        </p:txBody>
      </p:sp>
      <p:sp>
        <p:nvSpPr>
          <p:cNvPr id="3" name="Content Placeholder 2"/>
          <p:cNvSpPr>
            <a:spLocks noGrp="1"/>
          </p:cNvSpPr>
          <p:nvPr>
            <p:ph sz="quarter" idx="13"/>
          </p:nvPr>
        </p:nvSpPr>
        <p:spPr>
          <a:xfrm>
            <a:off x="514351" y="1676400"/>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b="1" cap="none" dirty="0">
                <a:latin typeface="Arial" panose="020B0604020202020204" pitchFamily="34" charset="0"/>
                <a:cs typeface="Arial" panose="020B0604020202020204" pitchFamily="34" charset="0"/>
              </a:rPr>
              <a:t>American Jewish Yearbook 2016</a:t>
            </a:r>
            <a:endParaRPr lang="en-US" sz="2400" i="1" cap="none" dirty="0">
              <a:latin typeface="Arial" panose="020B0604020202020204" pitchFamily="34" charset="0"/>
              <a:cs typeface="Arial" panose="020B0604020202020204" pitchFamily="34" charset="0"/>
            </a:endParaRPr>
          </a:p>
          <a:p>
            <a:pPr marL="514350" indent="-514350">
              <a:buAutoNum type="arabicPeriod"/>
            </a:pPr>
            <a:r>
              <a:rPr lang="en-US" sz="2400" cap="none" dirty="0">
                <a:latin typeface="Arial" panose="020B0604020202020204" pitchFamily="34" charset="0"/>
                <a:cs typeface="Arial" panose="020B0604020202020204" pitchFamily="34" charset="0"/>
              </a:rPr>
              <a:t>Sergio </a:t>
            </a:r>
            <a:r>
              <a:rPr lang="en-US" sz="2400" cap="none" dirty="0" err="1">
                <a:latin typeface="Arial" panose="020B0604020202020204" pitchFamily="34" charset="0"/>
                <a:cs typeface="Arial" panose="020B0604020202020204" pitchFamily="34" charset="0"/>
              </a:rPr>
              <a:t>DellaPergola</a:t>
            </a:r>
            <a:r>
              <a:rPr lang="en-US" sz="2400" cap="none" dirty="0">
                <a:latin typeface="Arial" panose="020B0604020202020204" pitchFamily="34" charset="0"/>
                <a:cs typeface="Arial" panose="020B0604020202020204" pitchFamily="34" charset="0"/>
              </a:rPr>
              <a:t>, Hebrew University professor</a:t>
            </a:r>
          </a:p>
          <a:p>
            <a:pPr marL="514350" indent="-514350">
              <a:buAutoNum type="arabicPeriod"/>
            </a:pPr>
            <a:r>
              <a:rPr lang="en-US" sz="2400" cap="none" dirty="0">
                <a:latin typeface="Arial" panose="020B0604020202020204" pitchFamily="34" charset="0"/>
                <a:cs typeface="Arial" panose="020B0604020202020204" pitchFamily="34" charset="0"/>
              </a:rPr>
              <a:t>Focuses on Jewry regionally as well as globally</a:t>
            </a:r>
          </a:p>
          <a:p>
            <a:pPr marL="514350" indent="-514350">
              <a:buAutoNum type="arabicPeriod"/>
            </a:pPr>
            <a:r>
              <a:rPr lang="en-US" sz="2400" cap="none" dirty="0">
                <a:latin typeface="Arial" panose="020B0604020202020204" pitchFamily="34" charset="0"/>
                <a:cs typeface="Arial" panose="020B0604020202020204" pitchFamily="34" charset="0"/>
              </a:rPr>
              <a:t>Includes studies by professional demographers</a:t>
            </a:r>
          </a:p>
          <a:p>
            <a:pPr marL="514350" indent="-514350">
              <a:buAutoNum type="arabicPeriod"/>
            </a:pPr>
            <a:r>
              <a:rPr lang="en-US" sz="2400" cap="none" dirty="0">
                <a:latin typeface="Arial" panose="020B0604020202020204" pitchFamily="34" charset="0"/>
                <a:cs typeface="Arial" panose="020B0604020202020204" pitchFamily="34" charset="0"/>
              </a:rPr>
              <a:t>Published annually, updated data as available </a:t>
            </a:r>
          </a:p>
        </p:txBody>
      </p:sp>
      <p:sp>
        <p:nvSpPr>
          <p:cNvPr id="4" name="TextBox 3"/>
          <p:cNvSpPr txBox="1"/>
          <p:nvPr/>
        </p:nvSpPr>
        <p:spPr>
          <a:xfrm>
            <a:off x="514351" y="5715000"/>
            <a:ext cx="7796030" cy="369332"/>
          </a:xfrm>
          <a:prstGeom prst="rect">
            <a:avLst/>
          </a:prstGeom>
          <a:noFill/>
        </p:spPr>
        <p:txBody>
          <a:bodyPr wrap="square" rtlCol="0">
            <a:spAutoFit/>
          </a:bodyPr>
          <a:lstStyle/>
          <a:p>
            <a:r>
              <a:rPr lang="en-US" dirty="0">
                <a:solidFill>
                  <a:schemeClr val="bg1"/>
                </a:solidFill>
                <a:hlinkClick r:id="rId3"/>
              </a:rPr>
              <a:t>http://www.Jewishdatabank.org/Studies/details.cfm?StudyID=803</a:t>
            </a:r>
            <a:r>
              <a:rPr lang="en-US" dirty="0">
                <a:solidFill>
                  <a:schemeClr val="bg1"/>
                </a:solidFill>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	</a:t>
            </a:r>
          </a:p>
        </p:txBody>
      </p:sp>
      <p:sp>
        <p:nvSpPr>
          <p:cNvPr id="3" name="Content Placeholder 2"/>
          <p:cNvSpPr>
            <a:spLocks noGrp="1"/>
          </p:cNvSpPr>
          <p:nvPr>
            <p:ph sz="quarter" idx="13"/>
          </p:nvPr>
        </p:nvSpPr>
        <p:spPr>
          <a:xfrm>
            <a:off x="514351" y="1143000"/>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b="1" cap="none" dirty="0">
                <a:latin typeface="Arial" panose="020B0604020202020204" pitchFamily="34" charset="0"/>
                <a:cs typeface="Arial" panose="020B0604020202020204" pitchFamily="34" charset="0"/>
              </a:rPr>
              <a:t>American Jewish Yearbook 2016</a:t>
            </a:r>
          </a:p>
          <a:p>
            <a:r>
              <a:rPr lang="en-US" sz="2400" cap="none" dirty="0">
                <a:latin typeface="Arial" panose="020B0604020202020204" pitchFamily="34" charset="0"/>
                <a:cs typeface="Arial" panose="020B0604020202020204" pitchFamily="34" charset="0"/>
              </a:rPr>
              <a:t>Beginning of 2016 – world’s Jewish population estimated 14,412,200</a:t>
            </a:r>
          </a:p>
          <a:p>
            <a:r>
              <a:rPr lang="en-US" sz="2400" cap="none" dirty="0">
                <a:latin typeface="Arial" panose="020B0604020202020204" pitchFamily="34" charset="0"/>
                <a:cs typeface="Arial" panose="020B0604020202020204" pitchFamily="34" charset="0"/>
              </a:rPr>
              <a:t>Increase of 100,000 (0.70 %) over the 2014 revised estimate. </a:t>
            </a:r>
          </a:p>
          <a:p>
            <a:r>
              <a:rPr lang="en-US" sz="2400" cap="none" dirty="0">
                <a:latin typeface="Arial" panose="020B0604020202020204" pitchFamily="34" charset="0"/>
                <a:cs typeface="Arial" panose="020B0604020202020204" pitchFamily="34" charset="0"/>
              </a:rPr>
              <a:t>World’s total population increased by 1.38 % in 2015, world Jewry increased at about half the general population growth rate.</a:t>
            </a:r>
          </a:p>
        </p:txBody>
      </p:sp>
      <p:sp>
        <p:nvSpPr>
          <p:cNvPr id="4" name="TextBox 3"/>
          <p:cNvSpPr txBox="1"/>
          <p:nvPr/>
        </p:nvSpPr>
        <p:spPr>
          <a:xfrm>
            <a:off x="514351" y="5715000"/>
            <a:ext cx="7796030" cy="369332"/>
          </a:xfrm>
          <a:prstGeom prst="rect">
            <a:avLst/>
          </a:prstGeom>
          <a:noFill/>
        </p:spPr>
        <p:txBody>
          <a:bodyPr wrap="square" rtlCol="0">
            <a:spAutoFit/>
          </a:bodyPr>
          <a:lstStyle/>
          <a:p>
            <a:r>
              <a:rPr lang="en-US" dirty="0">
                <a:solidFill>
                  <a:schemeClr val="bg1"/>
                </a:solidFill>
              </a:rPr>
              <a:t>https://link.springer.com/chapter/10.1007%2F978-3-319-46122-9_17</a:t>
            </a:r>
          </a:p>
        </p:txBody>
      </p:sp>
    </p:spTree>
    <p:extLst>
      <p:ext uri="{BB962C8B-B14F-4D97-AF65-F5344CB8AC3E}">
        <p14:creationId xmlns:p14="http://schemas.microsoft.com/office/powerpoint/2010/main" val="2595118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	</a:t>
            </a:r>
          </a:p>
        </p:txBody>
      </p:sp>
      <p:sp>
        <p:nvSpPr>
          <p:cNvPr id="3" name="Content Placeholder 2"/>
          <p:cNvSpPr>
            <a:spLocks noGrp="1"/>
          </p:cNvSpPr>
          <p:nvPr>
            <p:ph sz="quarter" idx="13"/>
          </p:nvPr>
        </p:nvSpPr>
        <p:spPr>
          <a:xfrm>
            <a:off x="514351" y="1143000"/>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b="1" cap="none" dirty="0">
                <a:latin typeface="Arial" panose="020B0604020202020204" pitchFamily="34" charset="0"/>
                <a:cs typeface="Arial" panose="020B0604020202020204" pitchFamily="34" charset="0"/>
              </a:rPr>
              <a:t>American Jewish Yearbook 2016</a:t>
            </a:r>
          </a:p>
          <a:p>
            <a:r>
              <a:rPr lang="en-US" sz="2400" cap="none" dirty="0">
                <a:latin typeface="Arial" panose="020B0604020202020204" pitchFamily="34" charset="0"/>
                <a:cs typeface="Arial" panose="020B0604020202020204" pitchFamily="34" charset="0"/>
              </a:rPr>
              <a:t>Jewish population highly concentrated in two countries, Israel (44% of the world total) and the US (40%); 10% Europe, 5% other in North and Latin America, and 2% in other continents. </a:t>
            </a:r>
          </a:p>
          <a:p>
            <a:r>
              <a:rPr lang="en-US" sz="2400" cap="none" dirty="0">
                <a:latin typeface="Arial" panose="020B0604020202020204" pitchFamily="34" charset="0"/>
                <a:cs typeface="Arial" panose="020B0604020202020204" pitchFamily="34" charset="0"/>
              </a:rPr>
              <a:t>Diaspora stagnation or decline: low birth rates, frequent intermarriage, aging, and emigration. Tens of communities now below critical mass needed to sustain community institutions.</a:t>
            </a:r>
            <a:endParaRPr lang="en-US" sz="2400" b="1" i="1" cap="none" dirty="0">
              <a:latin typeface="Arial" panose="020B0604020202020204" pitchFamily="34" charset="0"/>
              <a:cs typeface="Arial" panose="020B0604020202020204" pitchFamily="34" charset="0"/>
            </a:endParaRPr>
          </a:p>
        </p:txBody>
      </p:sp>
      <p:sp>
        <p:nvSpPr>
          <p:cNvPr id="4" name="TextBox 3"/>
          <p:cNvSpPr txBox="1"/>
          <p:nvPr/>
        </p:nvSpPr>
        <p:spPr>
          <a:xfrm>
            <a:off x="514351" y="5715000"/>
            <a:ext cx="7796030" cy="369332"/>
          </a:xfrm>
          <a:prstGeom prst="rect">
            <a:avLst/>
          </a:prstGeom>
          <a:noFill/>
        </p:spPr>
        <p:txBody>
          <a:bodyPr wrap="square" rtlCol="0">
            <a:spAutoFit/>
          </a:bodyPr>
          <a:lstStyle/>
          <a:p>
            <a:r>
              <a:rPr lang="en-US" dirty="0">
                <a:solidFill>
                  <a:schemeClr val="bg1"/>
                </a:solidFill>
              </a:rPr>
              <a:t>https://link.springer.com/chapter/10.1007%2F978-3-319-46122-9_17</a:t>
            </a:r>
          </a:p>
        </p:txBody>
      </p:sp>
    </p:spTree>
    <p:extLst>
      <p:ext uri="{BB962C8B-B14F-4D97-AF65-F5344CB8AC3E}">
        <p14:creationId xmlns:p14="http://schemas.microsoft.com/office/powerpoint/2010/main" val="13528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	</a:t>
            </a:r>
          </a:p>
        </p:txBody>
      </p:sp>
      <p:sp>
        <p:nvSpPr>
          <p:cNvPr id="3" name="Content Placeholder 2"/>
          <p:cNvSpPr>
            <a:spLocks noGrp="1"/>
          </p:cNvSpPr>
          <p:nvPr>
            <p:ph sz="quarter" idx="13"/>
          </p:nvPr>
        </p:nvSpPr>
        <p:spPr>
          <a:xfrm>
            <a:off x="514351" y="990600"/>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b="1" cap="none" dirty="0">
                <a:latin typeface="Arial" panose="020B0604020202020204" pitchFamily="34" charset="0"/>
                <a:cs typeface="Arial" panose="020B0604020202020204" pitchFamily="34" charset="0"/>
              </a:rPr>
              <a:t>Jewish Data Bank – USA</a:t>
            </a:r>
          </a:p>
          <a:p>
            <a:r>
              <a:rPr lang="en-US" sz="2400" cap="none" dirty="0">
                <a:latin typeface="Arial" panose="020B0604020202020204" pitchFamily="34" charset="0"/>
                <a:cs typeface="Arial" panose="020B0604020202020204" pitchFamily="34" charset="0"/>
              </a:rPr>
              <a:t>“The trends that are affecting mainstream Christian groups in the US are affecting American Jews as well.“</a:t>
            </a:r>
          </a:p>
          <a:p>
            <a:r>
              <a:rPr lang="en-US" sz="2400" cap="none" dirty="0">
                <a:latin typeface="Arial" panose="020B0604020202020204" pitchFamily="34" charset="0"/>
                <a:cs typeface="Arial" panose="020B0604020202020204" pitchFamily="34" charset="0"/>
              </a:rPr>
              <a:t>Current Pew finding: 23% of US adults identify as atheists, agnostics, or "nothing in particular" </a:t>
            </a:r>
          </a:p>
          <a:p>
            <a:r>
              <a:rPr lang="en-US" sz="2400" cap="none" dirty="0">
                <a:latin typeface="Arial" panose="020B0604020202020204" pitchFamily="34" charset="0"/>
                <a:cs typeface="Arial" panose="020B0604020202020204" pitchFamily="34" charset="0"/>
              </a:rPr>
              <a:t>Paralleled in Pew Research Center's a portrait of Jewish Americans (2013), which found that 22% of Jews were “Jews of no religion.” </a:t>
            </a:r>
          </a:p>
          <a:p>
            <a:r>
              <a:rPr lang="en-US" sz="2400" cap="none" dirty="0">
                <a:latin typeface="Arial" panose="020B0604020202020204" pitchFamily="34" charset="0"/>
                <a:cs typeface="Arial" panose="020B0604020202020204" pitchFamily="34" charset="0"/>
              </a:rPr>
              <a:t>Non-Christian adult groups increased from 2007-14, notably Muslims (0.4 to 0.9%), Hindus (0.4 to 0.7%), and Jews (1.7 to 1.9%).</a:t>
            </a:r>
          </a:p>
        </p:txBody>
      </p:sp>
      <p:sp>
        <p:nvSpPr>
          <p:cNvPr id="4" name="TextBox 3">
            <a:hlinkClick r:id="rId3"/>
          </p:cNvPr>
          <p:cNvSpPr txBox="1"/>
          <p:nvPr/>
        </p:nvSpPr>
        <p:spPr>
          <a:xfrm>
            <a:off x="514351" y="5715000"/>
            <a:ext cx="7796030" cy="369332"/>
          </a:xfrm>
          <a:prstGeom prst="rect">
            <a:avLst/>
          </a:prstGeom>
          <a:noFill/>
        </p:spPr>
        <p:txBody>
          <a:bodyPr wrap="square" rtlCol="0">
            <a:spAutoFit/>
          </a:bodyPr>
          <a:lstStyle/>
          <a:p>
            <a:r>
              <a:rPr lang="en-US" dirty="0">
                <a:solidFill>
                  <a:schemeClr val="bg1"/>
                </a:solidFill>
                <a:hlinkClick r:id="rId3"/>
              </a:rPr>
              <a:t>Jewishdatabank.org -- Pew findings</a:t>
            </a:r>
            <a:endParaRPr lang="en-US" dirty="0">
              <a:solidFill>
                <a:schemeClr val="bg1"/>
              </a:solidFill>
            </a:endParaRPr>
          </a:p>
        </p:txBody>
      </p:sp>
    </p:spTree>
    <p:extLst>
      <p:ext uri="{BB962C8B-B14F-4D97-AF65-F5344CB8AC3E}">
        <p14:creationId xmlns:p14="http://schemas.microsoft.com/office/powerpoint/2010/main" val="64551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Sources	</a:t>
            </a:r>
          </a:p>
        </p:txBody>
      </p:sp>
      <p:sp>
        <p:nvSpPr>
          <p:cNvPr id="3" name="Content Placeholder 2"/>
          <p:cNvSpPr>
            <a:spLocks noGrp="1"/>
          </p:cNvSpPr>
          <p:nvPr>
            <p:ph sz="quarter" idx="13"/>
          </p:nvPr>
        </p:nvSpPr>
        <p:spPr>
          <a:xfrm>
            <a:off x="514351" y="1676400"/>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cap="none" dirty="0">
                <a:latin typeface="Arial" panose="020B0604020202020204" pitchFamily="34" charset="0"/>
                <a:cs typeface="Arial" panose="020B0604020202020204" pitchFamily="34" charset="0"/>
              </a:rPr>
              <a:t>Jewish Virtual Library</a:t>
            </a:r>
            <a:endParaRPr lang="en-US" sz="2400" i="1" cap="none" dirty="0">
              <a:latin typeface="Arial" panose="020B0604020202020204" pitchFamily="34" charset="0"/>
              <a:cs typeface="Arial" panose="020B0604020202020204" pitchFamily="34" charset="0"/>
            </a:endParaRPr>
          </a:p>
          <a:p>
            <a:pPr marL="514350" indent="-514350">
              <a:buAutoNum type="arabicPeriod"/>
            </a:pPr>
            <a:r>
              <a:rPr lang="en-US" sz="2400" cap="none" dirty="0">
                <a:latin typeface="Arial" panose="020B0604020202020204" pitchFamily="34" charset="0"/>
                <a:cs typeface="Arial" panose="020B0604020202020204" pitchFamily="34" charset="0"/>
              </a:rPr>
              <a:t>The American-Israeli Cooperative Enterprise (AICE), established 1993 “to strengthen the U.S.-Israel relationship by emphasizing … the values our nations share.”</a:t>
            </a:r>
          </a:p>
          <a:p>
            <a:pPr marL="514350" indent="-514350">
              <a:buAutoNum type="arabicPeriod"/>
            </a:pPr>
            <a:r>
              <a:rPr lang="en-US" sz="2400" cap="none" dirty="0">
                <a:latin typeface="Arial" panose="020B0604020202020204" pitchFamily="34" charset="0"/>
                <a:cs typeface="Arial" panose="020B0604020202020204" pitchFamily="34" charset="0"/>
              </a:rPr>
              <a:t>Information about Jewish history, Israel, U.S.-Israel relations, the Holocaust, anti-Semitism and Judaism. (16,000+ articles and 7,000+ images)</a:t>
            </a:r>
          </a:p>
        </p:txBody>
      </p:sp>
      <p:sp>
        <p:nvSpPr>
          <p:cNvPr id="4" name="TextBox 3"/>
          <p:cNvSpPr txBox="1"/>
          <p:nvPr/>
        </p:nvSpPr>
        <p:spPr>
          <a:xfrm>
            <a:off x="514351" y="5715000"/>
            <a:ext cx="7796030" cy="369332"/>
          </a:xfrm>
          <a:prstGeom prst="rect">
            <a:avLst/>
          </a:prstGeom>
          <a:noFill/>
        </p:spPr>
        <p:txBody>
          <a:bodyPr wrap="square" rtlCol="0">
            <a:spAutoFit/>
          </a:bodyPr>
          <a:lstStyle/>
          <a:p>
            <a:r>
              <a:rPr lang="en-US" dirty="0">
                <a:solidFill>
                  <a:schemeClr val="bg1"/>
                </a:solidFill>
              </a:rPr>
              <a:t>http://www.Jewishvirtuallibrary.org/about-aice</a:t>
            </a:r>
          </a:p>
        </p:txBody>
      </p:sp>
    </p:spTree>
    <p:extLst>
      <p:ext uri="{BB962C8B-B14F-4D97-AF65-F5344CB8AC3E}">
        <p14:creationId xmlns:p14="http://schemas.microsoft.com/office/powerpoint/2010/main" val="2518654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Sources	</a:t>
            </a:r>
          </a:p>
        </p:txBody>
      </p:sp>
      <p:sp>
        <p:nvSpPr>
          <p:cNvPr id="3" name="Content Placeholder 2"/>
          <p:cNvSpPr>
            <a:spLocks noGrp="1"/>
          </p:cNvSpPr>
          <p:nvPr>
            <p:ph sz="quarter" idx="13"/>
          </p:nvPr>
        </p:nvSpPr>
        <p:spPr>
          <a:xfrm>
            <a:off x="514351" y="2175211"/>
            <a:ext cx="7796030" cy="3311189"/>
          </a:xfrm>
        </p:spPr>
        <p:txBody>
          <a:bodyPr>
            <a:noAutofit/>
          </a:bodyPr>
          <a:lstStyle/>
          <a:p>
            <a:pPr marL="0" indent="0">
              <a:buNone/>
            </a:pPr>
            <a:endParaRPr lang="en-US" sz="2400" b="1" cap="none" dirty="0">
              <a:latin typeface="Arial" panose="020B0604020202020204" pitchFamily="34" charset="0"/>
              <a:cs typeface="Arial" panose="020B0604020202020204" pitchFamily="34" charset="0"/>
            </a:endParaRPr>
          </a:p>
          <a:p>
            <a:pPr marL="0" indent="0">
              <a:buNone/>
            </a:pPr>
            <a:r>
              <a:rPr lang="en-US" sz="2400" cap="none" dirty="0">
                <a:latin typeface="Arial" panose="020B0604020202020204" pitchFamily="34" charset="0"/>
                <a:cs typeface="Arial" panose="020B0604020202020204" pitchFamily="34" charset="0"/>
              </a:rPr>
              <a:t>Jewish Virtual Library</a:t>
            </a:r>
            <a:r>
              <a:rPr lang="en-US" sz="2400" b="1" cap="none" dirty="0">
                <a:latin typeface="Arial" panose="020B0604020202020204" pitchFamily="34" charset="0"/>
                <a:cs typeface="Arial" panose="020B0604020202020204" pitchFamily="34" charset="0"/>
              </a:rPr>
              <a:t> – </a:t>
            </a:r>
            <a:r>
              <a:rPr lang="en-US" sz="2400" cap="none" dirty="0">
                <a:latin typeface="Arial" panose="020B0604020202020204" pitchFamily="34" charset="0"/>
                <a:cs typeface="Arial" panose="020B0604020202020204" pitchFamily="34" charset="0"/>
              </a:rPr>
              <a:t>May 20, 2017 (Yom </a:t>
            </a:r>
            <a:r>
              <a:rPr lang="en-US" sz="2400" cap="none" dirty="0" err="1">
                <a:latin typeface="Arial" panose="020B0604020202020204" pitchFamily="34" charset="0"/>
                <a:cs typeface="Arial" panose="020B0604020202020204" pitchFamily="34" charset="0"/>
              </a:rPr>
              <a:t>Ha’atzma’ut</a:t>
            </a:r>
            <a:r>
              <a:rPr lang="en-US" sz="2400" cap="none" dirty="0">
                <a:latin typeface="Arial" panose="020B0604020202020204" pitchFamily="34" charset="0"/>
                <a:cs typeface="Arial" panose="020B0604020202020204" pitchFamily="34" charset="0"/>
              </a:rPr>
              <a:t>)</a:t>
            </a:r>
          </a:p>
          <a:p>
            <a:pPr marL="514350" indent="-514350">
              <a:buAutoNum type="arabicPeriod"/>
            </a:pPr>
            <a:r>
              <a:rPr lang="en-US" sz="2400" cap="none" dirty="0">
                <a:latin typeface="Arial" panose="020B0604020202020204" pitchFamily="34" charset="0"/>
                <a:cs typeface="Arial" panose="020B0604020202020204" pitchFamily="34" charset="0"/>
              </a:rPr>
              <a:t>Israel’s total population = 8,680,000 (10x 1948)</a:t>
            </a:r>
          </a:p>
          <a:p>
            <a:pPr marL="514350" indent="-514350">
              <a:buAutoNum type="arabicPeriod"/>
            </a:pPr>
            <a:r>
              <a:rPr lang="en-US" sz="2400" cap="none" dirty="0">
                <a:latin typeface="Arial" panose="020B0604020202020204" pitchFamily="34" charset="0"/>
                <a:cs typeface="Arial" panose="020B0604020202020204" pitchFamily="34" charset="0"/>
              </a:rPr>
              <a:t>Jewish population = 6,484,000 (74.7%)</a:t>
            </a:r>
          </a:p>
          <a:p>
            <a:pPr marL="514350" indent="-514350">
              <a:buAutoNum type="arabicPeriod"/>
            </a:pPr>
            <a:r>
              <a:rPr lang="en-US" sz="2400" cap="none" dirty="0">
                <a:latin typeface="Arial" panose="020B0604020202020204" pitchFamily="34" charset="0"/>
                <a:cs typeface="Arial" panose="020B0604020202020204" pitchFamily="34" charset="0"/>
              </a:rPr>
              <a:t>Arabs = 1,808,000 (20.8%)</a:t>
            </a:r>
          </a:p>
          <a:p>
            <a:pPr marL="514350" indent="-514350">
              <a:buAutoNum type="arabicPeriod"/>
            </a:pPr>
            <a:r>
              <a:rPr lang="en-US" sz="2400" cap="none" dirty="0">
                <a:latin typeface="Arial" panose="020B0604020202020204" pitchFamily="34" charset="0"/>
                <a:cs typeface="Arial" panose="020B0604020202020204" pitchFamily="34" charset="0"/>
              </a:rPr>
              <a:t>“Others" (non-Arab Christians, Baha'i, etc.) = 388,000 (4.5%)</a:t>
            </a:r>
          </a:p>
          <a:p>
            <a:pPr marL="514350" indent="-514350">
              <a:buAutoNum type="arabicPeriod"/>
            </a:pPr>
            <a:endParaRPr lang="en-US" sz="2400" cap="none" dirty="0">
              <a:latin typeface="Arial" panose="020B0604020202020204" pitchFamily="34" charset="0"/>
              <a:cs typeface="Arial" panose="020B0604020202020204" pitchFamily="34" charset="0"/>
            </a:endParaRPr>
          </a:p>
          <a:p>
            <a:pPr marL="514350" indent="-514350">
              <a:buAutoNum type="arabicPeriod"/>
            </a:pPr>
            <a:endParaRPr lang="en-US" sz="2400" cap="none" dirty="0">
              <a:latin typeface="Arial" panose="020B0604020202020204" pitchFamily="34" charset="0"/>
              <a:cs typeface="Arial" panose="020B0604020202020204" pitchFamily="34" charset="0"/>
            </a:endParaRPr>
          </a:p>
        </p:txBody>
      </p:sp>
      <p:sp>
        <p:nvSpPr>
          <p:cNvPr id="4" name="TextBox 3"/>
          <p:cNvSpPr txBox="1"/>
          <p:nvPr/>
        </p:nvSpPr>
        <p:spPr>
          <a:xfrm>
            <a:off x="514351" y="5715000"/>
            <a:ext cx="7796030" cy="369332"/>
          </a:xfrm>
          <a:prstGeom prst="rect">
            <a:avLst/>
          </a:prstGeom>
          <a:noFill/>
        </p:spPr>
        <p:txBody>
          <a:bodyPr wrap="square" rtlCol="0">
            <a:spAutoFit/>
          </a:bodyPr>
          <a:lstStyle/>
          <a:p>
            <a:r>
              <a:rPr lang="en-US" dirty="0">
                <a:solidFill>
                  <a:schemeClr val="bg1"/>
                </a:solidFill>
                <a:hlinkClick r:id="rId3"/>
              </a:rPr>
              <a:t>Jewish Virtual Library -- latest Israel population statistics</a:t>
            </a:r>
            <a:endParaRPr lang="en-US" dirty="0">
              <a:solidFill>
                <a:schemeClr val="bg1"/>
              </a:solidFill>
            </a:endParaRPr>
          </a:p>
        </p:txBody>
      </p:sp>
    </p:spTree>
    <p:extLst>
      <p:ext uri="{BB962C8B-B14F-4D97-AF65-F5344CB8AC3E}">
        <p14:creationId xmlns:p14="http://schemas.microsoft.com/office/powerpoint/2010/main" val="51484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14351" y="2209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Globally, Jewish people are concentrated in metropolitan areas.</a:t>
            </a:r>
          </a:p>
          <a:p>
            <a:pPr lvl="1">
              <a:buFont typeface="Arial" pitchFamily="34" charset="0"/>
              <a:buChar char="•"/>
            </a:pPr>
            <a:r>
              <a:rPr lang="en-US" sz="2400" cap="none" dirty="0">
                <a:latin typeface="Arial" panose="020B0604020202020204" pitchFamily="34" charset="0"/>
                <a:cs typeface="Arial" panose="020B0604020202020204" pitchFamily="34" charset="0"/>
              </a:rPr>
              <a:t>Slightly more than half (52.9%) of the global Jewish population at present resides in these five major metro areas: </a:t>
            </a:r>
          </a:p>
          <a:p>
            <a:pPr lvl="1">
              <a:buNone/>
            </a:pPr>
            <a:r>
              <a:rPr lang="en-US" sz="2400" cap="none" dirty="0">
                <a:latin typeface="Arial" panose="020B0604020202020204" pitchFamily="34" charset="0"/>
                <a:cs typeface="Arial" panose="020B0604020202020204" pitchFamily="34" charset="0"/>
              </a:rPr>
              <a:t>	1. Tel Aviv                     4. Haifa</a:t>
            </a:r>
          </a:p>
          <a:p>
            <a:pPr lvl="1">
              <a:buNone/>
            </a:pPr>
            <a:r>
              <a:rPr lang="en-US" sz="2400" cap="none" dirty="0">
                <a:latin typeface="Arial" panose="020B0604020202020204" pitchFamily="34" charset="0"/>
                <a:cs typeface="Arial" panose="020B0604020202020204" pitchFamily="34" charset="0"/>
              </a:rPr>
              <a:t>	2. New York                  5. Los Angeles</a:t>
            </a:r>
          </a:p>
          <a:p>
            <a:pPr lvl="1">
              <a:buNone/>
            </a:pPr>
            <a:r>
              <a:rPr lang="en-US" sz="2400" cap="none" dirty="0">
                <a:latin typeface="Arial" panose="020B0604020202020204" pitchFamily="34" charset="0"/>
                <a:cs typeface="Arial" panose="020B0604020202020204" pitchFamily="34" charset="0"/>
              </a:rPr>
              <a:t>	3. Jerusalem</a:t>
            </a:r>
          </a:p>
          <a:p>
            <a:pPr lvl="1">
              <a:buNone/>
            </a:pPr>
            <a:r>
              <a:rPr lang="en-US" sz="2400" cap="none" dirty="0">
                <a:latin typeface="Arial" panose="020B0604020202020204" pitchFamily="34" charset="0"/>
                <a:cs typeface="Arial" panose="020B0604020202020204" pitchFamily="34"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European Jews remain uncertain about the future.</a:t>
            </a:r>
          </a:p>
          <a:p>
            <a:pPr lvl="1"/>
            <a:r>
              <a:rPr lang="en-US" sz="2400" cap="none" dirty="0">
                <a:latin typeface="Arial" panose="020B0604020202020204" pitchFamily="34" charset="0"/>
                <a:cs typeface="Arial" panose="020B0604020202020204" pitchFamily="34" charset="0"/>
              </a:rPr>
              <a:t>Institute of Jewish Policy Research Director Jonathan Boyd: ““It is clear that Jews in parts of Europe are genuinely concerned about their future, most likely because of antisemitism, but the levels of anxiety and apprehension are nowhere near those experienced during previous periods of intense stress, like the 1930s and 1940s.</a:t>
            </a:r>
          </a:p>
        </p:txBody>
      </p:sp>
      <p:sp>
        <p:nvSpPr>
          <p:cNvPr id="4" name="TextBox 3"/>
          <p:cNvSpPr txBox="1"/>
          <p:nvPr/>
        </p:nvSpPr>
        <p:spPr>
          <a:xfrm>
            <a:off x="514351" y="5715000"/>
            <a:ext cx="8324849"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hlinkClick r:id="rId3"/>
              </a:rPr>
              <a:t>The Guardian: rise in Euro Jews leaving for Israel</a:t>
            </a:r>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710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European Jews remain uncertain about the future.</a:t>
            </a:r>
          </a:p>
          <a:p>
            <a:pPr lvl="1"/>
            <a:r>
              <a:rPr lang="en-US" sz="2400" cap="none" dirty="0">
                <a:latin typeface="Arial" panose="020B0604020202020204" pitchFamily="34" charset="0"/>
                <a:cs typeface="Arial" panose="020B0604020202020204" pitchFamily="34" charset="0"/>
              </a:rPr>
              <a:t>4% of Jews in Belgium and France had left for Israel between 2010 and 2015. The proportion leaving from the UK, Germany and Sweden was between 0.6% and 1.7%.</a:t>
            </a:r>
          </a:p>
        </p:txBody>
      </p:sp>
      <p:sp>
        <p:nvSpPr>
          <p:cNvPr id="4" name="TextBox 3"/>
          <p:cNvSpPr txBox="1"/>
          <p:nvPr/>
        </p:nvSpPr>
        <p:spPr>
          <a:xfrm>
            <a:off x="514351" y="5678269"/>
            <a:ext cx="832484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https://www.theguardian.com/world/2017/jan/12/rise-in-numbers-of-Jews-leaving-europe-for-israel-is-not-an-exodus</a:t>
            </a:r>
          </a:p>
        </p:txBody>
      </p:sp>
    </p:spTree>
    <p:extLst>
      <p:ext uri="{BB962C8B-B14F-4D97-AF65-F5344CB8AC3E}">
        <p14:creationId xmlns:p14="http://schemas.microsoft.com/office/powerpoint/2010/main" val="2778194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European Jews remain uncertain about the future.</a:t>
            </a:r>
          </a:p>
          <a:p>
            <a:pPr lvl="1"/>
            <a:r>
              <a:rPr lang="en-US" sz="2400" cap="none" dirty="0">
                <a:latin typeface="Arial" panose="020B0604020202020204" pitchFamily="34" charset="0"/>
                <a:cs typeface="Arial" panose="020B0604020202020204" pitchFamily="34" charset="0"/>
              </a:rPr>
              <a:t>Human Rights First report: “</a:t>
            </a:r>
            <a:r>
              <a:rPr lang="en-US" sz="2400" cap="none" dirty="0" err="1">
                <a:latin typeface="Arial" panose="020B0604020202020204" pitchFamily="34" charset="0"/>
                <a:cs typeface="Arial" panose="020B0604020202020204" pitchFamily="34" charset="0"/>
              </a:rPr>
              <a:t>antisemitic</a:t>
            </a:r>
            <a:r>
              <a:rPr lang="en-US" sz="2400" cap="none" dirty="0">
                <a:latin typeface="Arial" panose="020B0604020202020204" pitchFamily="34" charset="0"/>
                <a:cs typeface="Arial" panose="020B0604020202020204" pitchFamily="34" charset="0"/>
              </a:rPr>
              <a:t> incidents in France doubled from 423 in 2014 to 851 in 2015 and were becoming increasingly violent. </a:t>
            </a:r>
          </a:p>
          <a:p>
            <a:pPr lvl="1"/>
            <a:r>
              <a:rPr lang="en-US" sz="2400" cap="none" dirty="0">
                <a:latin typeface="Arial" panose="020B0604020202020204" pitchFamily="34" charset="0"/>
                <a:cs typeface="Arial" panose="020B0604020202020204" pitchFamily="34" charset="0"/>
              </a:rPr>
              <a:t>UK’s Community Security Trust: 11% increase in </a:t>
            </a:r>
            <a:r>
              <a:rPr lang="en-US" sz="2400" cap="none" dirty="0" err="1">
                <a:latin typeface="Arial" panose="020B0604020202020204" pitchFamily="34" charset="0"/>
                <a:cs typeface="Arial" panose="020B0604020202020204" pitchFamily="34" charset="0"/>
              </a:rPr>
              <a:t>antisemitic</a:t>
            </a:r>
            <a:r>
              <a:rPr lang="en-US" sz="2400" cap="none" dirty="0">
                <a:latin typeface="Arial" panose="020B0604020202020204" pitchFamily="34" charset="0"/>
                <a:cs typeface="Arial" panose="020B0604020202020204" pitchFamily="34" charset="0"/>
              </a:rPr>
              <a:t> incidents in Britain in the first six months of 2016.</a:t>
            </a:r>
          </a:p>
        </p:txBody>
      </p:sp>
      <p:sp>
        <p:nvSpPr>
          <p:cNvPr id="4" name="TextBox 3"/>
          <p:cNvSpPr txBox="1"/>
          <p:nvPr/>
        </p:nvSpPr>
        <p:spPr>
          <a:xfrm>
            <a:off x="514351" y="5715000"/>
            <a:ext cx="832484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https://www.theguardian.com/world/2017/jan/12/rise-in-numbers-of-Jews-leaving-europe-for-israel-is-not-an-exodus</a:t>
            </a:r>
          </a:p>
        </p:txBody>
      </p:sp>
    </p:spTree>
    <p:extLst>
      <p:ext uri="{BB962C8B-B14F-4D97-AF65-F5344CB8AC3E}">
        <p14:creationId xmlns:p14="http://schemas.microsoft.com/office/powerpoint/2010/main" val="411319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2099011"/>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US Senate Bill re: European anti-Semitism – Jan. ‘17</a:t>
            </a:r>
            <a:endParaRPr lang="en-US" sz="2400" cap="none"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t>
            </a:r>
            <a:r>
              <a:rPr lang="en-US" sz="2400" cap="none" dirty="0">
                <a:latin typeface="Arial" panose="020B0604020202020204" pitchFamily="34" charset="0"/>
                <a:cs typeface="Arial" panose="020B0604020202020204" pitchFamily="34" charset="0"/>
              </a:rPr>
              <a:t>According to reporting by the European Union agency for Fundamental Rights (FRA), between 2005 and 2014, anti-Semitic incidents increased in France from 508 to 851; in Germany from 60 to 173; in Belgium from 58 to 130; in Italy from 49 to 86; and in the United Kingdom from 459 to 1,168.</a:t>
            </a:r>
          </a:p>
          <a:p>
            <a:pPr>
              <a:buNone/>
            </a:pPr>
            <a:endParaRPr lang="en-US" sz="2400" cap="none" dirty="0">
              <a:latin typeface="Arial" panose="020B0604020202020204" pitchFamily="34" charset="0"/>
              <a:cs typeface="Arial" panose="020B0604020202020204" pitchFamily="34" charset="0"/>
            </a:endParaRPr>
          </a:p>
        </p:txBody>
      </p:sp>
      <p:sp>
        <p:nvSpPr>
          <p:cNvPr id="4" name="TextBox 3"/>
          <p:cNvSpPr txBox="1"/>
          <p:nvPr/>
        </p:nvSpPr>
        <p:spPr>
          <a:xfrm>
            <a:off x="76201" y="5562600"/>
            <a:ext cx="876300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https://www.congress.gov/bill/115th-congress/senatebill/198/text?q=%7B%22search%22%3A%5B%22combatting+europe+anti-semitism%22%5D%7D&amp;r=2</a:t>
            </a:r>
          </a:p>
        </p:txBody>
      </p:sp>
    </p:spTree>
    <p:extLst>
      <p:ext uri="{BB962C8B-B14F-4D97-AF65-F5344CB8AC3E}">
        <p14:creationId xmlns:p14="http://schemas.microsoft.com/office/powerpoint/2010/main" val="4187195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European Jews remain uncertain about the future.</a:t>
            </a:r>
          </a:p>
          <a:p>
            <a:pPr lvl="1"/>
            <a:r>
              <a:rPr lang="en-US" sz="2400" cap="none" dirty="0">
                <a:latin typeface="Arial" panose="020B0604020202020204" pitchFamily="34" charset="0"/>
                <a:cs typeface="Arial" panose="020B0604020202020204" pitchFamily="34" charset="0"/>
              </a:rPr>
              <a:t>“The near-total disappearance of Jewish pupils from France and Belgium’s public schools due to anti-Semitic harassment…. The alternative of sending them to a distant Jewish school that is under the constant protection…also comes with problems. After the 2012 murder of four Jews at a Jewish school in Toulouse, enrolling them in a Jewish school feels like turning them into a target.”</a:t>
            </a:r>
          </a:p>
        </p:txBody>
      </p:sp>
      <p:sp>
        <p:nvSpPr>
          <p:cNvPr id="4" name="TextBox 3"/>
          <p:cNvSpPr txBox="1"/>
          <p:nvPr/>
        </p:nvSpPr>
        <p:spPr>
          <a:xfrm>
            <a:off x="514351" y="5715000"/>
            <a:ext cx="832484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http://blogs.timesofisrael.com/im-jewish-and-i-just-became-an-eu-citizen-it-feels-a-little-like-boarding-the-titanic/</a:t>
            </a:r>
          </a:p>
        </p:txBody>
      </p:sp>
    </p:spTree>
    <p:extLst>
      <p:ext uri="{BB962C8B-B14F-4D97-AF65-F5344CB8AC3E}">
        <p14:creationId xmlns:p14="http://schemas.microsoft.com/office/powerpoint/2010/main" val="1602594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American Jews concerned about the future.</a:t>
            </a:r>
          </a:p>
          <a:p>
            <a:pPr lvl="1"/>
            <a:r>
              <a:rPr lang="en-US" sz="2400" cap="none" dirty="0">
                <a:latin typeface="Arial" panose="020B0604020202020204" pitchFamily="34" charset="0"/>
                <a:cs typeface="Arial" panose="020B0604020202020204" pitchFamily="34" charset="0"/>
              </a:rPr>
              <a:t>Anti-Semitic incidents in the U.S. surged more than one-third in 2016 and have jumped 86 percent in the first quarter of 2017</a:t>
            </a:r>
          </a:p>
          <a:p>
            <a:pPr lvl="1"/>
            <a:r>
              <a:rPr lang="en-US" sz="2400" cap="none" dirty="0">
                <a:latin typeface="Arial" panose="020B0604020202020204" pitchFamily="34" charset="0"/>
                <a:cs typeface="Arial" panose="020B0604020202020204" pitchFamily="34" charset="0"/>
              </a:rPr>
              <a:t>“a massive increase in the amount of harassment of American Jews, particularly since November, and a doubling in the amount of anti-Semitic bullying and vandalism at non-denominational K-12 grade schools”.</a:t>
            </a:r>
          </a:p>
        </p:txBody>
      </p:sp>
      <p:sp>
        <p:nvSpPr>
          <p:cNvPr id="4" name="TextBox 3"/>
          <p:cNvSpPr txBox="1"/>
          <p:nvPr/>
        </p:nvSpPr>
        <p:spPr>
          <a:xfrm>
            <a:off x="228600" y="5715000"/>
            <a:ext cx="832484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https://www.adl.org/news/press-releases/us-anti-semitic-incidents-spike-86-percent-so-far-in-2017</a:t>
            </a:r>
          </a:p>
        </p:txBody>
      </p:sp>
    </p:spTree>
    <p:extLst>
      <p:ext uri="{BB962C8B-B14F-4D97-AF65-F5344CB8AC3E}">
        <p14:creationId xmlns:p14="http://schemas.microsoft.com/office/powerpoint/2010/main" val="71436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33400" y="18288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American Jews reclaiming German citizenship.</a:t>
            </a:r>
          </a:p>
          <a:p>
            <a:pPr lvl="1"/>
            <a:r>
              <a:rPr lang="en-US" sz="2400" cap="none" dirty="0">
                <a:latin typeface="Arial" panose="020B0604020202020204" pitchFamily="34" charset="0"/>
                <a:cs typeface="Arial" panose="020B0604020202020204" pitchFamily="34" charset="0"/>
              </a:rPr>
              <a:t> in the first quarter of 2016, 13 people of Jewish origin reclaimed their German citizenship through the Boston consulate. That number nearly quadrupled — to 49 — in the first quarter of 2017.</a:t>
            </a:r>
          </a:p>
        </p:txBody>
      </p:sp>
      <p:sp>
        <p:nvSpPr>
          <p:cNvPr id="4" name="TextBox 3"/>
          <p:cNvSpPr txBox="1"/>
          <p:nvPr/>
        </p:nvSpPr>
        <p:spPr>
          <a:xfrm>
            <a:off x="285751" y="5678269"/>
            <a:ext cx="832484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http://www.npr.org/2017/05/09/526706661/fearing-anti-semitism-some-american-Jews-are-reclaiming-german-citizenship</a:t>
            </a:r>
          </a:p>
        </p:txBody>
      </p:sp>
    </p:spTree>
    <p:extLst>
      <p:ext uri="{BB962C8B-B14F-4D97-AF65-F5344CB8AC3E}">
        <p14:creationId xmlns:p14="http://schemas.microsoft.com/office/powerpoint/2010/main" val="459577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14351" y="1905000"/>
            <a:ext cx="7796030" cy="3311189"/>
          </a:xfrm>
        </p:spPr>
        <p:txBody>
          <a:bodyPr>
            <a:noAutofit/>
          </a:bodyPr>
          <a:lstStyle/>
          <a:p>
            <a:pPr>
              <a:buNone/>
            </a:pPr>
            <a:r>
              <a:rPr lang="en-US" sz="2400" b="1" cap="none" dirty="0">
                <a:latin typeface="Arial" panose="020B0604020202020204" pitchFamily="34" charset="0"/>
                <a:cs typeface="Arial" panose="020B0604020202020204" pitchFamily="34" charset="0"/>
              </a:rPr>
              <a:t>Jewish Metropolitan Areas in USA</a:t>
            </a:r>
          </a:p>
          <a:p>
            <a:pPr marL="0" indent="0">
              <a:buNone/>
            </a:pPr>
            <a:r>
              <a:rPr lang="en-US" sz="2400" cap="none" dirty="0">
                <a:latin typeface="Arial" panose="020B0604020202020204" pitchFamily="34" charset="0"/>
                <a:cs typeface="Arial" panose="020B0604020202020204" pitchFamily="34" charset="0"/>
              </a:rPr>
              <a:t>   </a:t>
            </a:r>
            <a:r>
              <a:rPr lang="en-US" sz="2400" b="1" cap="none" dirty="0">
                <a:latin typeface="Arial" panose="020B0604020202020204" pitchFamily="34" charset="0"/>
                <a:cs typeface="Arial" panose="020B0604020202020204" pitchFamily="34" charset="0"/>
              </a:rPr>
              <a:t>Community 			Number of Jews</a:t>
            </a:r>
            <a:r>
              <a:rPr lang="en-US" sz="2400" cap="none" dirty="0">
                <a:latin typeface="Arial" panose="020B0604020202020204" pitchFamily="34" charset="0"/>
                <a:cs typeface="Arial" panose="020B0604020202020204" pitchFamily="34" charset="0"/>
              </a:rPr>
              <a:t> </a:t>
            </a:r>
          </a:p>
          <a:p>
            <a:r>
              <a:rPr lang="en-US" sz="2400" cap="none" dirty="0">
                <a:latin typeface="Arial" panose="020B0604020202020204" pitchFamily="34" charset="0"/>
                <a:cs typeface="Arial" panose="020B0604020202020204" pitchFamily="34" charset="0"/>
              </a:rPr>
              <a:t>1 New York 			1,538,000 </a:t>
            </a:r>
          </a:p>
          <a:p>
            <a:r>
              <a:rPr lang="en-US" sz="2400" cap="none" dirty="0">
                <a:latin typeface="Arial" panose="020B0604020202020204" pitchFamily="34" charset="0"/>
                <a:cs typeface="Arial" panose="020B0604020202020204" pitchFamily="34" charset="0"/>
              </a:rPr>
              <a:t>2 Los Angeles 			   519,200 </a:t>
            </a:r>
          </a:p>
          <a:p>
            <a:r>
              <a:rPr lang="en-US" sz="2400" cap="none" dirty="0">
                <a:latin typeface="Arial" panose="020B0604020202020204" pitchFamily="34" charset="0"/>
                <a:cs typeface="Arial" panose="020B0604020202020204" pitchFamily="34" charset="0"/>
              </a:rPr>
              <a:t>3 Chicago 				   291,800 </a:t>
            </a:r>
          </a:p>
          <a:p>
            <a:r>
              <a:rPr lang="en-US" sz="2400" cap="none" dirty="0">
                <a:latin typeface="Arial" panose="020B0604020202020204" pitchFamily="34" charset="0"/>
                <a:cs typeface="Arial" panose="020B0604020202020204" pitchFamily="34" charset="0"/>
              </a:rPr>
              <a:t>4 Boston 				   229,100 </a:t>
            </a:r>
          </a:p>
          <a:p>
            <a:r>
              <a:rPr lang="en-US" sz="2400" cap="none" dirty="0">
                <a:latin typeface="Arial" panose="020B0604020202020204" pitchFamily="34" charset="0"/>
                <a:cs typeface="Arial" panose="020B0604020202020204" pitchFamily="34" charset="0"/>
              </a:rPr>
              <a:t>5 San Francisco 		     	   227,800</a:t>
            </a:r>
            <a:endParaRPr lang="en-US" sz="2400" b="1"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3564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a:buNone/>
            </a:pPr>
            <a:r>
              <a:rPr lang="en-US" sz="2400" b="1" cap="none" dirty="0">
                <a:solidFill>
                  <a:schemeClr val="bg1">
                    <a:lumMod val="65000"/>
                  </a:schemeClr>
                </a:solidFill>
                <a:latin typeface="Arial" panose="020B0604020202020204" pitchFamily="34" charset="0"/>
                <a:cs typeface="Arial" panose="020B0604020202020204" pitchFamily="34" charset="0"/>
              </a:rPr>
              <a:t>Jewish Metropolitan Areas in USA</a:t>
            </a:r>
          </a:p>
          <a:p>
            <a:pPr marL="0" indent="0">
              <a:buNone/>
            </a:pPr>
            <a:r>
              <a:rPr lang="en-US" sz="2400" cap="none" dirty="0">
                <a:latin typeface="Arial" panose="020B0604020202020204" pitchFamily="34" charset="0"/>
                <a:cs typeface="Arial" panose="020B0604020202020204" pitchFamily="34" charset="0"/>
              </a:rPr>
              <a:t> </a:t>
            </a:r>
            <a:r>
              <a:rPr lang="en-US" sz="2400" b="1" cap="none" dirty="0">
                <a:latin typeface="Arial" panose="020B0604020202020204" pitchFamily="34" charset="0"/>
                <a:cs typeface="Arial" panose="020B0604020202020204" pitchFamily="34" charset="0"/>
              </a:rPr>
              <a:t>Community 			Number of Jews</a:t>
            </a:r>
            <a:r>
              <a:rPr lang="en-US" sz="2400" cap="none" dirty="0">
                <a:latin typeface="Arial" panose="020B0604020202020204" pitchFamily="34" charset="0"/>
                <a:cs typeface="Arial" panose="020B0604020202020204" pitchFamily="34" charset="0"/>
              </a:rPr>
              <a:t> </a:t>
            </a:r>
          </a:p>
          <a:p>
            <a:r>
              <a:rPr lang="en-US" sz="2400" cap="none" dirty="0">
                <a:latin typeface="Arial" panose="020B0604020202020204" pitchFamily="34" charset="0"/>
                <a:cs typeface="Arial" panose="020B0604020202020204" pitchFamily="34" charset="0"/>
              </a:rPr>
              <a:t>6 Washington 			215,600 </a:t>
            </a:r>
          </a:p>
          <a:p>
            <a:r>
              <a:rPr lang="en-US" sz="2400" cap="none" dirty="0">
                <a:latin typeface="Arial" panose="020B0604020202020204" pitchFamily="34" charset="0"/>
                <a:cs typeface="Arial" panose="020B0604020202020204" pitchFamily="34" charset="0"/>
              </a:rPr>
              <a:t>7 Philadelphia 			214,600 </a:t>
            </a:r>
          </a:p>
          <a:p>
            <a:r>
              <a:rPr lang="en-US" sz="2400" cap="none" dirty="0">
                <a:latin typeface="Arial" panose="020B0604020202020204" pitchFamily="34" charset="0"/>
                <a:cs typeface="Arial" panose="020B0604020202020204" pitchFamily="34" charset="0"/>
              </a:rPr>
              <a:t>8 Broward County 		170,700 </a:t>
            </a:r>
          </a:p>
          <a:p>
            <a:r>
              <a:rPr lang="en-US" sz="2400" cap="none" dirty="0">
                <a:latin typeface="Arial" panose="020B0604020202020204" pitchFamily="34" charset="0"/>
                <a:cs typeface="Arial" panose="020B0604020202020204" pitchFamily="34" charset="0"/>
              </a:rPr>
              <a:t>9 Atlanta 				119,800 </a:t>
            </a:r>
          </a:p>
          <a:p>
            <a:r>
              <a:rPr lang="en-US" sz="2400" cap="none" dirty="0">
                <a:latin typeface="Arial" panose="020B0604020202020204" pitchFamily="34" charset="0"/>
                <a:cs typeface="Arial" panose="020B0604020202020204" pitchFamily="34" charset="0"/>
              </a:rPr>
              <a:t>10 Miami 				119,000 </a:t>
            </a:r>
          </a:p>
        </p:txBody>
      </p:sp>
    </p:spTree>
    <p:extLst>
      <p:ext uri="{BB962C8B-B14F-4D97-AF65-F5344CB8AC3E}">
        <p14:creationId xmlns:p14="http://schemas.microsoft.com/office/powerpoint/2010/main" val="179440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Boston</a:t>
            </a:r>
          </a:p>
          <a:p>
            <a:r>
              <a:rPr lang="en-US" sz="2400" cap="none" dirty="0">
                <a:latin typeface="Arial" panose="020B0604020202020204" pitchFamily="34" charset="0"/>
                <a:cs typeface="Arial" panose="020B0604020202020204" pitchFamily="34" charset="0"/>
              </a:rPr>
              <a:t>"Greater Boston is the fourth-largest US Jewish community with 248,000 Jews: 190,600 adults and 57,400 children residing in 123,400 households. </a:t>
            </a:r>
          </a:p>
          <a:p>
            <a:r>
              <a:rPr lang="en-US" sz="2400" cap="none" dirty="0">
                <a:latin typeface="Arial" panose="020B0604020202020204" pitchFamily="34" charset="0"/>
                <a:cs typeface="Arial" panose="020B0604020202020204" pitchFamily="34" charset="0"/>
              </a:rPr>
              <a:t>Population increase of approximately 4.6% since 2005. There are also 61,200 non-Jews living in Jewish households." </a:t>
            </a:r>
          </a:p>
        </p:txBody>
      </p:sp>
      <p:sp>
        <p:nvSpPr>
          <p:cNvPr id="4" name="TextBox 3"/>
          <p:cNvSpPr txBox="1"/>
          <p:nvPr/>
        </p:nvSpPr>
        <p:spPr>
          <a:xfrm>
            <a:off x="509770" y="5943600"/>
            <a:ext cx="8024630" cy="369332"/>
          </a:xfrm>
          <a:prstGeom prst="rect">
            <a:avLst/>
          </a:prstGeom>
          <a:noFill/>
        </p:spPr>
        <p:txBody>
          <a:bodyPr wrap="square" rtlCol="0">
            <a:spAutoFit/>
          </a:bodyPr>
          <a:lstStyle/>
          <a:p>
            <a:r>
              <a:rPr lang="en-US"/>
              <a:t>http://www.jewishdatabank.org/Studies/details.cfm?StudyID=813</a:t>
            </a:r>
            <a:endParaRPr lang="en-US" dirty="0"/>
          </a:p>
        </p:txBody>
      </p:sp>
    </p:spTree>
    <p:extLst>
      <p:ext uri="{BB962C8B-B14F-4D97-AF65-F5344CB8AC3E}">
        <p14:creationId xmlns:p14="http://schemas.microsoft.com/office/powerpoint/2010/main" val="1060174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Boston</a:t>
            </a:r>
          </a:p>
          <a:p>
            <a:r>
              <a:rPr lang="en-US" sz="2400" cap="none" dirty="0">
                <a:latin typeface="Arial" panose="020B0604020202020204" pitchFamily="34" charset="0"/>
                <a:cs typeface="Arial" panose="020B0604020202020204" pitchFamily="34" charset="0"/>
              </a:rPr>
              <a:t>Demographics: Israelis (8% of adults), Russian-born and Russian-speaking (7% of adults), and LGBTQ communities (7% of adults).“</a:t>
            </a:r>
          </a:p>
          <a:p>
            <a:r>
              <a:rPr lang="en-US" sz="2400" cap="none" dirty="0">
                <a:latin typeface="Arial" panose="020B0604020202020204" pitchFamily="34" charset="0"/>
                <a:cs typeface="Arial" panose="020B0604020202020204" pitchFamily="34" charset="0"/>
              </a:rPr>
              <a:t>Half of Greater Boston’s Jews do not identify with a  Jewish denomination. </a:t>
            </a:r>
          </a:p>
        </p:txBody>
      </p:sp>
      <p:sp>
        <p:nvSpPr>
          <p:cNvPr id="4" name="TextBox 3"/>
          <p:cNvSpPr txBox="1"/>
          <p:nvPr/>
        </p:nvSpPr>
        <p:spPr>
          <a:xfrm>
            <a:off x="509770" y="5943600"/>
            <a:ext cx="8024630" cy="369332"/>
          </a:xfrm>
          <a:prstGeom prst="rect">
            <a:avLst/>
          </a:prstGeom>
          <a:noFill/>
        </p:spPr>
        <p:txBody>
          <a:bodyPr wrap="square" rtlCol="0">
            <a:spAutoFit/>
          </a:bodyPr>
          <a:lstStyle/>
          <a:p>
            <a:r>
              <a:rPr lang="en-US"/>
              <a:t>http://www.jewishdatabank.org/Studies/details.cfm?StudyID=813</a:t>
            </a:r>
            <a:endParaRPr lang="en-US" dirty="0"/>
          </a:p>
        </p:txBody>
      </p:sp>
    </p:spTree>
    <p:extLst>
      <p:ext uri="{BB962C8B-B14F-4D97-AF65-F5344CB8AC3E}">
        <p14:creationId xmlns:p14="http://schemas.microsoft.com/office/powerpoint/2010/main" val="3723384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Conversion</a:t>
            </a:r>
          </a:p>
          <a:p>
            <a:r>
              <a:rPr lang="en-US" sz="2400" cap="none" dirty="0">
                <a:latin typeface="Arial" panose="020B0604020202020204" pitchFamily="34" charset="0"/>
                <a:cs typeface="Arial" panose="020B0604020202020204" pitchFamily="34" charset="0"/>
              </a:rPr>
              <a:t>Ellen </a:t>
            </a:r>
            <a:r>
              <a:rPr lang="en-US" sz="2400" cap="none" dirty="0" err="1">
                <a:latin typeface="Arial" panose="020B0604020202020204" pitchFamily="34" charset="0"/>
                <a:cs typeface="Arial" panose="020B0604020202020204" pitchFamily="34" charset="0"/>
              </a:rPr>
              <a:t>Gerecht</a:t>
            </a:r>
            <a:r>
              <a:rPr lang="en-US" sz="2400" cap="none" dirty="0">
                <a:latin typeface="Arial" panose="020B0604020202020204" pitchFamily="34" charset="0"/>
                <a:cs typeface="Arial" panose="020B0604020202020204" pitchFamily="34" charset="0"/>
              </a:rPr>
              <a:t>, National Center to Encourage Judaism: “Jews haven’t proselytized in the past because they weren’t in a strong enough position to. But things have changed. If Jews don’t spread their religion now Judaism simply will not survive.”</a:t>
            </a: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http://www.jta.org/2016/01/03/life-religion/jewish-foundation-seeks-to-covert-gentiles-saying-we-all-want-judaism-to-grow</a:t>
            </a:r>
          </a:p>
        </p:txBody>
      </p:sp>
    </p:spTree>
    <p:extLst>
      <p:ext uri="{BB962C8B-B14F-4D97-AF65-F5344CB8AC3E}">
        <p14:creationId xmlns:p14="http://schemas.microsoft.com/office/powerpoint/2010/main" val="468831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Conversion</a:t>
            </a:r>
          </a:p>
          <a:p>
            <a:r>
              <a:rPr lang="en-US" sz="2400" cap="none" dirty="0">
                <a:latin typeface="Arial" panose="020B0604020202020204" pitchFamily="34" charset="0"/>
                <a:cs typeface="Arial" panose="020B0604020202020204" pitchFamily="34" charset="0"/>
              </a:rPr>
              <a:t>Lubavitcher </a:t>
            </a:r>
            <a:r>
              <a:rPr lang="en-US" sz="2400" cap="none" dirty="0" err="1">
                <a:latin typeface="Arial" panose="020B0604020202020204" pitchFamily="34" charset="0"/>
                <a:cs typeface="Arial" panose="020B0604020202020204" pitchFamily="34" charset="0"/>
              </a:rPr>
              <a:t>rebbe’s</a:t>
            </a:r>
            <a:r>
              <a:rPr lang="en-US" sz="2400" cap="none" dirty="0">
                <a:latin typeface="Arial" panose="020B0604020202020204" pitchFamily="34" charset="0"/>
                <a:cs typeface="Arial" panose="020B0604020202020204" pitchFamily="34" charset="0"/>
              </a:rPr>
              <a:t> stance (video at 1:00):</a:t>
            </a:r>
          </a:p>
          <a:p>
            <a:r>
              <a:rPr lang="en-US" sz="2400" cap="none" dirty="0">
                <a:latin typeface="Arial" panose="020B0604020202020204" pitchFamily="34" charset="0"/>
                <a:cs typeface="Arial" panose="020B0604020202020204" pitchFamily="34" charset="0"/>
                <a:hlinkClick r:id="rId3"/>
              </a:rPr>
              <a:t>http://www.chabad.org/therebbe/livingtorah/player_cdo/aid/878374/jewish/Welcome-Home.htm</a:t>
            </a:r>
            <a:r>
              <a:rPr lang="en-US" sz="2400" cap="none" dirty="0">
                <a:latin typeface="Arial" panose="020B0604020202020204" pitchFamily="34" charset="0"/>
                <a:cs typeface="Arial" panose="020B0604020202020204" pitchFamily="34" charset="0"/>
              </a:rPr>
              <a:t> </a:t>
            </a: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http://www.jta.org/2016/01/03/life-religion/jewish-foundation-seeks-to-covert-gentiles-saying-we-all-want-judaism-to-grow</a:t>
            </a:r>
          </a:p>
        </p:txBody>
      </p:sp>
    </p:spTree>
    <p:extLst>
      <p:ext uri="{BB962C8B-B14F-4D97-AF65-F5344CB8AC3E}">
        <p14:creationId xmlns:p14="http://schemas.microsoft.com/office/powerpoint/2010/main" val="944440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Conversion</a:t>
            </a:r>
          </a:p>
          <a:p>
            <a:r>
              <a:rPr lang="en-US" sz="2400" cap="none" dirty="0">
                <a:latin typeface="Arial" panose="020B0604020202020204" pitchFamily="34" charset="0"/>
                <a:cs typeface="Arial" panose="020B0604020202020204" pitchFamily="34" charset="0"/>
              </a:rPr>
              <a:t> Over the last seven years, approximately 1,275 conversions have been certified by conversion courts affiliated with the Rabbinical Council of America, but plenty of Orthodox conversions take place outside the RCA’s system.</a:t>
            </a: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http://www.jta.org/2014/10/06/life-religion/conversion-to-judaism-denomination-by-denomination</a:t>
            </a:r>
          </a:p>
        </p:txBody>
      </p:sp>
    </p:spTree>
    <p:extLst>
      <p:ext uri="{BB962C8B-B14F-4D97-AF65-F5344CB8AC3E}">
        <p14:creationId xmlns:p14="http://schemas.microsoft.com/office/powerpoint/2010/main" val="4101872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509770" y="1905000"/>
            <a:ext cx="7796030" cy="3311189"/>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Who is converting?</a:t>
            </a:r>
          </a:p>
          <a:p>
            <a:r>
              <a:rPr lang="en-US" sz="2400" cap="none" dirty="0">
                <a:latin typeface="Arial" panose="020B0604020202020204" pitchFamily="34" charset="0"/>
                <a:cs typeface="Arial" panose="020B0604020202020204" pitchFamily="34" charset="0"/>
              </a:rPr>
              <a:t>Spiritual seekers </a:t>
            </a:r>
          </a:p>
          <a:p>
            <a:r>
              <a:rPr lang="en-US" sz="2400" cap="none" dirty="0">
                <a:latin typeface="Arial" panose="020B0604020202020204" pitchFamily="34" charset="0"/>
                <a:cs typeface="Arial" panose="020B0604020202020204" pitchFamily="34" charset="0"/>
              </a:rPr>
              <a:t>Non-Jews dating Jews</a:t>
            </a:r>
          </a:p>
          <a:p>
            <a:r>
              <a:rPr lang="en-US" sz="2400" cap="none" dirty="0">
                <a:latin typeface="Arial" panose="020B0604020202020204" pitchFamily="34" charset="0"/>
                <a:cs typeface="Arial" panose="020B0604020202020204" pitchFamily="34" charset="0"/>
              </a:rPr>
              <a:t>Gentiles drawn to Judaism through friends </a:t>
            </a:r>
          </a:p>
          <a:p>
            <a:r>
              <a:rPr lang="en-US" sz="2400" cap="none" dirty="0">
                <a:latin typeface="Arial" panose="020B0604020202020204" pitchFamily="34" charset="0"/>
                <a:cs typeface="Arial" panose="020B0604020202020204" pitchFamily="34" charset="0"/>
              </a:rPr>
              <a:t>Those who converted through other Jewish denominations, including individuals raised in non-Orthodox households who realized they don’t count as Jewish according to Orthodox Jewish law.</a:t>
            </a: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http://www.jta.org/2014/10/06/life-religion/conversion-to-judaism-denomination-by-denomination</a:t>
            </a:r>
          </a:p>
        </p:txBody>
      </p:sp>
    </p:spTree>
    <p:extLst>
      <p:ext uri="{BB962C8B-B14F-4D97-AF65-F5344CB8AC3E}">
        <p14:creationId xmlns:p14="http://schemas.microsoft.com/office/powerpoint/2010/main" val="4272729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152400" y="2957942"/>
            <a:ext cx="5051810" cy="1150548"/>
          </a:xfrm>
        </p:spPr>
        <p:txBody>
          <a:bodyPr>
            <a:noAutofit/>
          </a:bodyPr>
          <a:lstStyle/>
          <a:p>
            <a:pPr marL="0" indent="0">
              <a:buNone/>
            </a:pPr>
            <a:r>
              <a:rPr lang="en-US" sz="2400" b="1" cap="none" dirty="0">
                <a:latin typeface="Arial" panose="020B0604020202020204" pitchFamily="34" charset="0"/>
                <a:cs typeface="Arial" panose="020B0604020202020204" pitchFamily="34" charset="0"/>
              </a:rPr>
              <a:t>“Lost” and dying </a:t>
            </a:r>
          </a:p>
          <a:p>
            <a:pPr marL="0" indent="0">
              <a:buNone/>
            </a:pPr>
            <a:r>
              <a:rPr lang="en-US" sz="2400" b="1" cap="none" dirty="0">
                <a:latin typeface="Arial" panose="020B0604020202020204" pitchFamily="34" charset="0"/>
                <a:cs typeface="Arial" panose="020B0604020202020204" pitchFamily="34" charset="0"/>
              </a:rPr>
              <a:t>Jewish communities</a:t>
            </a:r>
          </a:p>
          <a:p>
            <a:pPr marL="0" indent="0">
              <a:buNone/>
            </a:pPr>
            <a:endParaRPr lang="en-US" sz="2400" cap="none" dirty="0">
              <a:latin typeface="Arial" panose="020B0604020202020204" pitchFamily="34" charset="0"/>
              <a:cs typeface="Arial" panose="020B0604020202020204" pitchFamily="34" charset="0"/>
            </a:endParaRP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http://www.dailymail.co.uk/wires/afp/article-4450146/In-Muslim-Indonesia-tiny-Jewish-community-lives-on.html</a:t>
            </a:r>
          </a:p>
        </p:txBody>
      </p:sp>
      <p:pic>
        <p:nvPicPr>
          <p:cNvPr id="1026" name="Picture 2" descr="In a remote corner of the Indonesian archipelago, a modest synagogue stands in a tiny Jewish community that has found acceptance despite rising intolerance in the world's most populous Muslim-majority coun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818716"/>
            <a:ext cx="4635366"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102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Realities</a:t>
            </a:r>
          </a:p>
        </p:txBody>
      </p:sp>
      <p:sp>
        <p:nvSpPr>
          <p:cNvPr id="3" name="Content Placeholder 2"/>
          <p:cNvSpPr>
            <a:spLocks noGrp="1"/>
          </p:cNvSpPr>
          <p:nvPr>
            <p:ph sz="quarter" idx="13"/>
          </p:nvPr>
        </p:nvSpPr>
        <p:spPr>
          <a:xfrm>
            <a:off x="152400" y="2957942"/>
            <a:ext cx="8382000" cy="1150548"/>
          </a:xfrm>
        </p:spPr>
        <p:txBody>
          <a:bodyPr>
            <a:noAutofit/>
          </a:bodyPr>
          <a:lstStyle/>
          <a:p>
            <a:pPr marL="0" indent="0">
              <a:buNone/>
            </a:pPr>
            <a:r>
              <a:rPr lang="en-US" sz="2400" cap="none" dirty="0">
                <a:latin typeface="Arial" panose="020B0604020202020204" pitchFamily="34" charset="0"/>
                <a:cs typeface="Arial" panose="020B0604020202020204" pitchFamily="34" charset="0"/>
              </a:rPr>
              <a:t>“In a remote corner of the Indonesian archipelago, a modest synagogue stands in a tiny Jewish community that has found acceptance despite rising intolerance in the world's most populous Muslim-majority country.</a:t>
            </a:r>
          </a:p>
          <a:p>
            <a:pPr marL="0" indent="0">
              <a:buNone/>
            </a:pPr>
            <a:r>
              <a:rPr lang="en-US" sz="2400" cap="none" dirty="0">
                <a:latin typeface="Arial" panose="020B0604020202020204" pitchFamily="34" charset="0"/>
                <a:cs typeface="Arial" panose="020B0604020202020204" pitchFamily="34" charset="0"/>
              </a:rPr>
              <a:t>“The red-roofed building on Sulawesi island is the only synagogue in the nation of 255 million people. Here, unlike other parts of the country, the Jewish community feel safe to </a:t>
            </a:r>
            <a:r>
              <a:rPr lang="en-US" sz="2400" cap="none" dirty="0" err="1">
                <a:latin typeface="Arial" panose="020B0604020202020204" pitchFamily="34" charset="0"/>
                <a:cs typeface="Arial" panose="020B0604020202020204" pitchFamily="34" charset="0"/>
              </a:rPr>
              <a:t>practise</a:t>
            </a:r>
            <a:r>
              <a:rPr lang="en-US" sz="2400" cap="none" dirty="0">
                <a:latin typeface="Arial" panose="020B0604020202020204" pitchFamily="34" charset="0"/>
                <a:cs typeface="Arial" panose="020B0604020202020204" pitchFamily="34" charset="0"/>
              </a:rPr>
              <a:t> their faith openly.” [About 200 Indonesian Jews.]</a:t>
            </a:r>
          </a:p>
        </p:txBody>
      </p:sp>
      <p:sp>
        <p:nvSpPr>
          <p:cNvPr id="4" name="TextBox 3"/>
          <p:cNvSpPr txBox="1"/>
          <p:nvPr/>
        </p:nvSpPr>
        <p:spPr>
          <a:xfrm>
            <a:off x="509770" y="5791200"/>
            <a:ext cx="8024630" cy="646331"/>
          </a:xfrm>
          <a:prstGeom prst="rect">
            <a:avLst/>
          </a:prstGeom>
          <a:noFill/>
        </p:spPr>
        <p:txBody>
          <a:bodyPr wrap="square" rtlCol="0">
            <a:spAutoFit/>
          </a:bodyPr>
          <a:lstStyle/>
          <a:p>
            <a:r>
              <a:rPr lang="en-US" dirty="0"/>
              <a:t>http://www.dailymail.co.uk/wires/afp/article-4450146/In-Muslim-Indonesia-tiny-Jewish-community-lives-on.html</a:t>
            </a:r>
          </a:p>
        </p:txBody>
      </p:sp>
    </p:spTree>
    <p:extLst>
      <p:ext uri="{BB962C8B-B14F-4D97-AF65-F5344CB8AC3E}">
        <p14:creationId xmlns:p14="http://schemas.microsoft.com/office/powerpoint/2010/main" val="3826279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a:xfrm>
            <a:off x="514351" y="1981200"/>
            <a:ext cx="7796030" cy="3311189"/>
          </a:xfrm>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1. How much should population data influence our strategic plans?</a:t>
            </a:r>
          </a:p>
          <a:p>
            <a:pPr lvl="1" eaLnBrk="0" hangingPunct="0">
              <a:buNone/>
            </a:pPr>
            <a:r>
              <a:rPr lang="en-US" sz="2400" cap="none" dirty="0">
                <a:latin typeface="Arial" panose="020B0604020202020204" pitchFamily="34" charset="0"/>
                <a:cs typeface="Arial" panose="020B0604020202020204" pitchFamily="34" charset="0"/>
              </a:rPr>
              <a:t>A. Given the reality that more than half the world’s Jewish population is concentrated in five metropolitan areas, to what extent should gospel proclamation be centered in those cities?</a:t>
            </a:r>
          </a:p>
          <a:p>
            <a:pPr lvl="1" eaLnBrk="0" hangingPunct="0">
              <a:buNone/>
            </a:pPr>
            <a:r>
              <a:rPr lang="en-US" sz="2400" cap="none" dirty="0">
                <a:latin typeface="Arial" panose="020B0604020202020204" pitchFamily="34" charset="0"/>
                <a:cs typeface="Arial" panose="020B0604020202020204" pitchFamily="34" charset="0"/>
              </a:rPr>
              <a:t>B. Do smaller Jewish communities (and perhaps more remote, as in far-east Russia) tend to be less gospel resistant?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1. </a:t>
            </a:r>
            <a:r>
              <a:rPr lang="en-US" sz="2400" cap="none" dirty="0">
                <a:solidFill>
                  <a:schemeClr val="bg1">
                    <a:lumMod val="65000"/>
                  </a:schemeClr>
                </a:solidFill>
                <a:latin typeface="Arial" panose="020B0604020202020204" pitchFamily="34" charset="0"/>
                <a:cs typeface="Arial" panose="020B0604020202020204" pitchFamily="34" charset="0"/>
              </a:rPr>
              <a:t>How much should population data influence our strategic plans?</a:t>
            </a:r>
          </a:p>
          <a:p>
            <a:pPr lvl="1" eaLnBrk="0" hangingPunct="0">
              <a:buNone/>
            </a:pPr>
            <a:r>
              <a:rPr lang="en-US" sz="2400" cap="none" dirty="0">
                <a:latin typeface="Arial" panose="020B0604020202020204" pitchFamily="34" charset="0"/>
                <a:cs typeface="Arial" panose="020B0604020202020204" pitchFamily="34" charset="0"/>
              </a:rPr>
              <a:t>C. How much more open to the gospel are transient people (e.g., new immigrants, backpacking Israeli youth)?</a:t>
            </a:r>
          </a:p>
          <a:p>
            <a:pPr lvl="1" eaLnBrk="0" hangingPunct="0">
              <a:buNone/>
            </a:pPr>
            <a:r>
              <a:rPr lang="en-US" sz="2400" cap="none" dirty="0">
                <a:latin typeface="Arial" panose="020B0604020202020204" pitchFamily="34" charset="0"/>
                <a:cs typeface="Arial" panose="020B0604020202020204" pitchFamily="34" charset="0"/>
              </a:rPr>
              <a:t>D. How many places in the world have a Chabad house but no gospel proclamation?</a:t>
            </a:r>
          </a:p>
          <a:p>
            <a:endParaRPr lang="en-US" sz="2400"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9844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2. In Israel, what should we be doing more (or differently), given the realities that:</a:t>
            </a:r>
          </a:p>
          <a:p>
            <a:pPr lvl="1" eaLnBrk="0" hangingPunct="0">
              <a:buNone/>
            </a:pPr>
            <a:r>
              <a:rPr lang="en-US" sz="2400" cap="none" dirty="0">
                <a:latin typeface="Arial" panose="020B0604020202020204" pitchFamily="34" charset="0"/>
                <a:cs typeface="Arial" panose="020B0604020202020204" pitchFamily="34" charset="0"/>
              </a:rPr>
              <a:t>A. Global population shifts likely will continue to increase the percentage of world Jewry living in the land?</a:t>
            </a:r>
          </a:p>
          <a:p>
            <a:pPr lvl="1" eaLnBrk="0" hangingPunct="0">
              <a:buNone/>
            </a:pPr>
            <a:r>
              <a:rPr lang="en-US" sz="2400" cap="none" dirty="0">
                <a:latin typeface="Arial" panose="020B0604020202020204" pitchFamily="34" charset="0"/>
                <a:cs typeface="Arial" panose="020B0604020202020204" pitchFamily="34" charset="0"/>
              </a:rPr>
              <a:t>B. The percentage of observant Jews (orthodox and </a:t>
            </a:r>
            <a:r>
              <a:rPr lang="en-US" sz="2400" i="1" cap="none" dirty="0" err="1">
                <a:latin typeface="Arial" panose="020B0604020202020204" pitchFamily="34" charset="0"/>
                <a:cs typeface="Arial" panose="020B0604020202020204" pitchFamily="34" charset="0"/>
              </a:rPr>
              <a:t>haredim</a:t>
            </a:r>
            <a:r>
              <a:rPr lang="en-US" sz="2400" cap="none" dirty="0">
                <a:latin typeface="Arial" panose="020B0604020202020204" pitchFamily="34" charset="0"/>
                <a:cs typeface="Arial" panose="020B0604020202020204" pitchFamily="34" charset="0"/>
              </a:rPr>
              <a:t>) continues to rise?</a:t>
            </a:r>
          </a:p>
          <a:p>
            <a:endParaRPr lang="en-US" sz="2400" cap="none" dirty="0">
              <a:latin typeface="Arial" panose="020B0604020202020204" pitchFamily="34"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533400"/>
            <a:ext cx="7797662" cy="1151965"/>
          </a:xfrm>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a:xfrm>
            <a:off x="514351" y="1981200"/>
            <a:ext cx="7796030" cy="3311189"/>
          </a:xfrm>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3. How will our evangelistic zeal, commitment, methods, etc., be affected by shifting attitudes in:</a:t>
            </a:r>
          </a:p>
          <a:p>
            <a:pPr lvl="1" eaLnBrk="0" hangingPunct="0">
              <a:buNone/>
            </a:pPr>
            <a:r>
              <a:rPr lang="en-US" sz="2400" cap="none" dirty="0">
                <a:latin typeface="Arial" panose="020B0604020202020204" pitchFamily="34" charset="0"/>
                <a:cs typeface="Arial" panose="020B0604020202020204" pitchFamily="34" charset="0"/>
              </a:rPr>
              <a:t>A. The global Jewish community, including</a:t>
            </a:r>
          </a:p>
          <a:p>
            <a:pPr lvl="2" eaLnBrk="0" hangingPunct="0">
              <a:buNone/>
            </a:pPr>
            <a:r>
              <a:rPr lang="en-US" sz="2400" cap="none" dirty="0">
                <a:latin typeface="Arial" panose="020B0604020202020204" pitchFamily="34" charset="0"/>
                <a:cs typeface="Arial" panose="020B0604020202020204" pitchFamily="34" charset="0"/>
              </a:rPr>
              <a:t>I. Increasing active opposition to the gospel (in terms of “anti-missionary” preparation and training, as well as methodologies, especially where Jewish populations are concentrated)?</a:t>
            </a:r>
          </a:p>
          <a:p>
            <a:pPr lvl="2" eaLnBrk="0" hangingPunct="0">
              <a:buNone/>
            </a:pPr>
            <a:r>
              <a:rPr lang="en-US" sz="2400" cap="none" dirty="0">
                <a:latin typeface="Arial" panose="020B0604020202020204" pitchFamily="34" charset="0"/>
                <a:cs typeface="Arial" panose="020B0604020202020204" pitchFamily="34" charset="0"/>
              </a:rPr>
              <a:t>Ii. Growing acceptance of Messianic Jews (on the part of some)?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3. How will our evangelistic zeal, commitment, methods, etc., Be affected by shifting attitudes in:</a:t>
            </a:r>
          </a:p>
          <a:p>
            <a:pPr lvl="1" eaLnBrk="0" hangingPunct="0">
              <a:buNone/>
            </a:pPr>
            <a:r>
              <a:rPr lang="en-US" sz="2400" cap="none" dirty="0">
                <a:latin typeface="Arial" panose="020B0604020202020204" pitchFamily="34" charset="0"/>
                <a:cs typeface="Arial" panose="020B0604020202020204" pitchFamily="34" charset="0"/>
              </a:rPr>
              <a:t>B. The Evangelical church (perhaps especially in the U.S. Where “anti-Christian Zionism” may cloak a waning concern for the salvation of Jewish people)?</a:t>
            </a:r>
          </a:p>
          <a:p>
            <a:pPr lvl="1" eaLnBrk="0" hangingPunct="0">
              <a:buNone/>
            </a:pPr>
            <a:r>
              <a:rPr lang="en-US" sz="2400" cap="none" dirty="0">
                <a:latin typeface="Arial" panose="020B0604020202020204" pitchFamily="34" charset="0"/>
                <a:cs typeface="Arial" panose="020B0604020202020204" pitchFamily="34" charset="0"/>
              </a:rPr>
              <a:t>C. The wider (gentile) world, with anti-Israel and anti-Semitic sentiments and actions?</a:t>
            </a:r>
          </a:p>
          <a:p>
            <a:endParaRPr lang="en-US" sz="2400"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1833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4. What are the implications for the gospel of:</a:t>
            </a:r>
          </a:p>
          <a:p>
            <a:pPr lvl="1" eaLnBrk="0" hangingPunct="0">
              <a:buNone/>
            </a:pPr>
            <a:r>
              <a:rPr lang="en-US" sz="2400" cap="none" dirty="0">
                <a:latin typeface="Arial" panose="020B0604020202020204" pitchFamily="34" charset="0"/>
                <a:cs typeface="Arial" panose="020B0604020202020204" pitchFamily="34" charset="0"/>
              </a:rPr>
              <a:t>A. The increasing secularization among the Jewish populations in the diaspora?</a:t>
            </a:r>
          </a:p>
          <a:p>
            <a:pPr lvl="1" eaLnBrk="0" hangingPunct="0">
              <a:buNone/>
            </a:pPr>
            <a:r>
              <a:rPr lang="en-US" sz="2400" cap="none" dirty="0">
                <a:latin typeface="Arial" panose="020B0604020202020204" pitchFamily="34" charset="0"/>
                <a:cs typeface="Arial" panose="020B0604020202020204" pitchFamily="34" charset="0"/>
              </a:rPr>
              <a:t>B. The growing divide between </a:t>
            </a:r>
            <a:r>
              <a:rPr lang="en-US" sz="2400" i="1" cap="none" dirty="0" err="1">
                <a:latin typeface="Arial" panose="020B0604020202020204" pitchFamily="34" charset="0"/>
                <a:cs typeface="Arial" panose="020B0604020202020204" pitchFamily="34" charset="0"/>
              </a:rPr>
              <a:t>haredim</a:t>
            </a:r>
            <a:r>
              <a:rPr lang="en-US" sz="2400" i="1" cap="none" dirty="0">
                <a:latin typeface="Arial" panose="020B0604020202020204" pitchFamily="34" charset="0"/>
                <a:cs typeface="Arial" panose="020B0604020202020204" pitchFamily="34" charset="0"/>
              </a:rPr>
              <a:t> </a:t>
            </a:r>
            <a:r>
              <a:rPr lang="en-US" sz="2400" cap="none" dirty="0">
                <a:latin typeface="Arial" panose="020B0604020202020204" pitchFamily="34" charset="0"/>
                <a:cs typeface="Arial" panose="020B0604020202020204" pitchFamily="34" charset="0"/>
              </a:rPr>
              <a:t>and </a:t>
            </a:r>
            <a:r>
              <a:rPr lang="en-US" sz="2400" i="1" cap="none" dirty="0" err="1">
                <a:latin typeface="Arial" panose="020B0604020202020204" pitchFamily="34" charset="0"/>
                <a:cs typeface="Arial" panose="020B0604020202020204" pitchFamily="34" charset="0"/>
              </a:rPr>
              <a:t>hilonim</a:t>
            </a:r>
            <a:r>
              <a:rPr lang="en-US" sz="2400" i="1" cap="none" dirty="0">
                <a:latin typeface="Arial" panose="020B0604020202020204" pitchFamily="34" charset="0"/>
                <a:cs typeface="Arial" panose="020B0604020202020204" pitchFamily="34" charset="0"/>
              </a:rPr>
              <a:t> </a:t>
            </a:r>
            <a:r>
              <a:rPr lang="en-US" sz="2400" cap="none" dirty="0">
                <a:latin typeface="Arial" panose="020B0604020202020204" pitchFamily="34" charset="0"/>
                <a:cs typeface="Arial" panose="020B0604020202020204" pitchFamily="34" charset="0"/>
              </a:rPr>
              <a:t>(seculars) in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of this data for us? </a:t>
            </a:r>
          </a:p>
        </p:txBody>
      </p:sp>
      <p:sp>
        <p:nvSpPr>
          <p:cNvPr id="3" name="Content Placeholder 2"/>
          <p:cNvSpPr>
            <a:spLocks noGrp="1"/>
          </p:cNvSpPr>
          <p:nvPr>
            <p:ph sz="quarter" idx="13"/>
          </p:nvPr>
        </p:nvSpPr>
        <p:spPr/>
        <p:txBody>
          <a:bodyPr>
            <a:noAutofit/>
          </a:bodyPr>
          <a:lstStyle/>
          <a:p>
            <a:pPr lvl="0" eaLnBrk="0" hangingPunct="0">
              <a:buNone/>
            </a:pPr>
            <a:r>
              <a:rPr lang="en-US" sz="2400" cap="none" dirty="0">
                <a:latin typeface="Arial" panose="020B0604020202020204" pitchFamily="34" charset="0"/>
                <a:cs typeface="Arial" panose="020B0604020202020204" pitchFamily="34" charset="0"/>
              </a:rPr>
              <a:t>5. What more we can do together to tackle the larger and more difficult challenges in Jewish evangelism?</a:t>
            </a:r>
          </a:p>
          <a:p>
            <a:endParaRPr lang="en-US" sz="2400"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986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strategies? </a:t>
            </a:r>
          </a:p>
        </p:txBody>
      </p:sp>
      <p:sp>
        <p:nvSpPr>
          <p:cNvPr id="3" name="Content Placeholder 2"/>
          <p:cNvSpPr>
            <a:spLocks noGrp="1"/>
          </p:cNvSpPr>
          <p:nvPr>
            <p:ph sz="quarter" idx="13"/>
          </p:nvPr>
        </p:nvSpPr>
        <p:spPr/>
        <p:txBody>
          <a:bodyPr>
            <a:noAutofit/>
          </a:bodyPr>
          <a:lstStyle/>
          <a:p>
            <a:pPr marL="457200" lvl="0" indent="-457200" eaLnBrk="0" hangingPunct="0">
              <a:buAutoNum type="arabicPeriod"/>
            </a:pPr>
            <a:r>
              <a:rPr lang="en-US" sz="2400" cap="none" dirty="0">
                <a:latin typeface="Arial" panose="020B0604020202020204" pitchFamily="34" charset="0"/>
                <a:cs typeface="Arial" panose="020B0604020202020204" pitchFamily="34" charset="0"/>
              </a:rPr>
              <a:t>What about “halfway” houses for ex-</a:t>
            </a:r>
            <a:r>
              <a:rPr lang="en-US" sz="2400" i="1" cap="none" dirty="0" err="1">
                <a:latin typeface="Arial" panose="020B0604020202020204" pitchFamily="34" charset="0"/>
                <a:cs typeface="Arial" panose="020B0604020202020204" pitchFamily="34" charset="0"/>
              </a:rPr>
              <a:t>haredim</a:t>
            </a:r>
            <a:r>
              <a:rPr lang="en-US" sz="2400" i="1" cap="none" dirty="0">
                <a:latin typeface="Arial" panose="020B0604020202020204" pitchFamily="34" charset="0"/>
                <a:cs typeface="Arial" panose="020B0604020202020204" pitchFamily="34" charset="0"/>
              </a:rPr>
              <a:t>, </a:t>
            </a:r>
            <a:r>
              <a:rPr lang="en-US" sz="2400" cap="none" dirty="0">
                <a:latin typeface="Arial" panose="020B0604020202020204" pitchFamily="34" charset="0"/>
                <a:cs typeface="Arial" panose="020B0604020202020204" pitchFamily="34" charset="0"/>
              </a:rPr>
              <a:t>e.g.? (Language acquisition, job skills, community.)</a:t>
            </a:r>
          </a:p>
          <a:p>
            <a:pPr marL="457200" lvl="0" indent="-457200" eaLnBrk="0" hangingPunct="0">
              <a:buAutoNum type="arabicPeriod"/>
            </a:pPr>
            <a:r>
              <a:rPr lang="en-US" sz="2400" cap="none" dirty="0">
                <a:latin typeface="Arial" panose="020B0604020202020204" pitchFamily="34" charset="0"/>
                <a:cs typeface="Arial" panose="020B0604020202020204" pitchFamily="34" charset="0"/>
              </a:rPr>
              <a:t>What about “pearls on the necklace” of trekking Israelis (</a:t>
            </a:r>
            <a:r>
              <a:rPr lang="en-US" sz="2400" cap="none" dirty="0" err="1">
                <a:latin typeface="Arial" panose="020B0604020202020204" pitchFamily="34" charset="0"/>
                <a:cs typeface="Arial" panose="020B0604020202020204" pitchFamily="34" charset="0"/>
              </a:rPr>
              <a:t>e.g</a:t>
            </a:r>
            <a:r>
              <a:rPr lang="en-US" sz="2400" cap="none" dirty="0">
                <a:latin typeface="Arial" panose="020B0604020202020204" pitchFamily="34" charset="0"/>
                <a:cs typeface="Arial" panose="020B0604020202020204" pitchFamily="34" charset="0"/>
              </a:rPr>
              <a:t>,, Andes, India, China)</a:t>
            </a:r>
          </a:p>
          <a:p>
            <a:pPr marL="457200" lvl="0" indent="-457200" eaLnBrk="0" hangingPunct="0">
              <a:buAutoNum type="arabicPeriod"/>
            </a:pPr>
            <a:r>
              <a:rPr lang="en-US" sz="2400" cap="none" dirty="0">
                <a:latin typeface="Arial" panose="020B0604020202020204" pitchFamily="34" charset="0"/>
                <a:cs typeface="Arial" panose="020B0604020202020204" pitchFamily="34" charset="0"/>
              </a:rPr>
              <a:t>How do we identify new attractive locations (e.g., </a:t>
            </a:r>
            <a:r>
              <a:rPr lang="en-US" sz="2400" cap="none" dirty="0" err="1">
                <a:latin typeface="Arial" panose="020B0604020202020204" pitchFamily="34" charset="0"/>
                <a:cs typeface="Arial" panose="020B0604020202020204" pitchFamily="34" charset="0"/>
              </a:rPr>
              <a:t>Tblisi</a:t>
            </a:r>
            <a:r>
              <a:rPr lang="en-US" sz="2400" cap="none" dirty="0">
                <a:latin typeface="Arial" panose="020B0604020202020204" pitchFamily="34" charset="0"/>
                <a:cs typeface="Arial" panose="020B0604020202020204" pitchFamily="34" charset="0"/>
              </a:rPr>
              <a:t> in Georgia)?</a:t>
            </a:r>
          </a:p>
          <a:p>
            <a:endParaRPr lang="en-US" sz="2400"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3015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xmlns="" name="Main Event" id="{AC372BB4-D83D-411E-B849-B641926BA760}" vid="{FE3530EC-BA5B-407C-9B36-00820F395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TM04033927[[fn=Main Event]]</Template>
  <TotalTime>7390</TotalTime>
  <Words>5652</Words>
  <Application>Microsoft Office PowerPoint</Application>
  <PresentationFormat>On-screen Show (4:3)</PresentationFormat>
  <Paragraphs>354</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Main Event</vt:lpstr>
      <vt:lpstr>  World Jewish Demographics </vt:lpstr>
      <vt:lpstr>Challenges in Jewish Demographics</vt:lpstr>
      <vt:lpstr>PowerPoint Presentation</vt:lpstr>
      <vt:lpstr>Jewish Identity Definitions </vt:lpstr>
      <vt:lpstr>Jewish Identity Definitions </vt:lpstr>
      <vt:lpstr>Jewish Identity Definitions </vt:lpstr>
      <vt:lpstr>Jewish Identity Definitions</vt:lpstr>
      <vt:lpstr>Jewish Identity Definitions</vt:lpstr>
      <vt:lpstr>Sources </vt:lpstr>
      <vt:lpstr> </vt:lpstr>
      <vt:lpstr> </vt:lpstr>
      <vt:lpstr> </vt:lpstr>
      <vt:lpstr>Sources </vt:lpstr>
      <vt:lpstr>Sources </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Current Realities</vt:lpstr>
      <vt:lpstr>Implications of this data for us? </vt:lpstr>
      <vt:lpstr>Implications of this data for us? </vt:lpstr>
      <vt:lpstr>Implications of this data for us? </vt:lpstr>
      <vt:lpstr>Implications of this data for us? </vt:lpstr>
      <vt:lpstr>Implications of this data for us? </vt:lpstr>
      <vt:lpstr>Implications of this data for us? </vt:lpstr>
      <vt:lpstr>Implications of this data for us? </vt:lpstr>
      <vt:lpstr>strategies?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 of World Jewish Demographics</dc:title>
  <dc:creator>Renae Kooy</dc:creator>
  <cp:lastModifiedBy>Jim Melnick</cp:lastModifiedBy>
  <cp:revision>133</cp:revision>
  <dcterms:created xsi:type="dcterms:W3CDTF">2015-08-07T18:31:57Z</dcterms:created>
  <dcterms:modified xsi:type="dcterms:W3CDTF">2017-05-23T13:34:23Z</dcterms:modified>
</cp:coreProperties>
</file>